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54"/>
  </p:notesMasterIdLst>
  <p:sldIdLst>
    <p:sldId id="285" r:id="rId5"/>
    <p:sldId id="260" r:id="rId6"/>
    <p:sldId id="345" r:id="rId7"/>
    <p:sldId id="462" r:id="rId8"/>
    <p:sldId id="474" r:id="rId9"/>
    <p:sldId id="475" r:id="rId10"/>
    <p:sldId id="476" r:id="rId11"/>
    <p:sldId id="472" r:id="rId12"/>
    <p:sldId id="464" r:id="rId13"/>
    <p:sldId id="473" r:id="rId14"/>
    <p:sldId id="278" r:id="rId15"/>
    <p:sldId id="261" r:id="rId16"/>
    <p:sldId id="330" r:id="rId17"/>
    <p:sldId id="331" r:id="rId18"/>
    <p:sldId id="332" r:id="rId19"/>
    <p:sldId id="279" r:id="rId20"/>
    <p:sldId id="280" r:id="rId21"/>
    <p:sldId id="283" r:id="rId22"/>
    <p:sldId id="287" r:id="rId23"/>
    <p:sldId id="288" r:id="rId24"/>
    <p:sldId id="289" r:id="rId25"/>
    <p:sldId id="333" r:id="rId26"/>
    <p:sldId id="334" r:id="rId27"/>
    <p:sldId id="263" r:id="rId28"/>
    <p:sldId id="335" r:id="rId29"/>
    <p:sldId id="302" r:id="rId30"/>
    <p:sldId id="265" r:id="rId31"/>
    <p:sldId id="266" r:id="rId32"/>
    <p:sldId id="267" r:id="rId33"/>
    <p:sldId id="268" r:id="rId34"/>
    <p:sldId id="269" r:id="rId35"/>
    <p:sldId id="270" r:id="rId36"/>
    <p:sldId id="271" r:id="rId37"/>
    <p:sldId id="272" r:id="rId38"/>
    <p:sldId id="336" r:id="rId39"/>
    <p:sldId id="337" r:id="rId40"/>
    <p:sldId id="338" r:id="rId41"/>
    <p:sldId id="339" r:id="rId42"/>
    <p:sldId id="340" r:id="rId43"/>
    <p:sldId id="341" r:id="rId44"/>
    <p:sldId id="342" r:id="rId45"/>
    <p:sldId id="343" r:id="rId46"/>
    <p:sldId id="344" r:id="rId47"/>
    <p:sldId id="317" r:id="rId48"/>
    <p:sldId id="307" r:id="rId49"/>
    <p:sldId id="308" r:id="rId50"/>
    <p:sldId id="309" r:id="rId51"/>
    <p:sldId id="310" r:id="rId52"/>
    <p:sldId id="477"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6" userDrawn="1">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14042"/>
    <a:srgbClr val="F2F4F4"/>
    <a:srgbClr val="0E2735"/>
    <a:srgbClr val="595A5D"/>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48" autoAdjust="0"/>
    <p:restoredTop sz="94794" autoAdjust="0"/>
  </p:normalViewPr>
  <p:slideViewPr>
    <p:cSldViewPr snapToGrid="0" showGuides="1">
      <p:cViewPr varScale="1">
        <p:scale>
          <a:sx n="91" d="100"/>
          <a:sy n="91" d="100"/>
        </p:scale>
        <p:origin x="184" y="1752"/>
      </p:cViewPr>
      <p:guideLst>
        <p:guide orient="horz" pos="644"/>
        <p:guide orient="horz" pos="2898"/>
        <p:guide orient="horz" pos="2412"/>
        <p:guide orient="horz" pos="3196"/>
        <p:guide orient="horz" pos="1350"/>
        <p:guide orient="horz" pos="1378"/>
        <p:guide orient="horz" pos="2076"/>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github.com/weaveworks-experiments/weave-kube" TargetMode="External"/><Relationship Id="rId3" Type="http://schemas.openxmlformats.org/officeDocument/2006/relationships/hyperlink" Target="https://github.com/heptio/aws-quickstart/tree/master/packer" TargetMode="External"/><Relationship Id="rId7" Type="http://schemas.openxmlformats.org/officeDocument/2006/relationships/hyperlink" Target="https://www.projectcalico.org/calico-networking-for-kubernet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docker.com/" TargetMode="External"/><Relationship Id="rId5" Type="http://schemas.openxmlformats.org/officeDocument/2006/relationships/hyperlink" Target="http://kubernetes.io/docs/getting-started-guides/kubeadm/" TargetMode="External"/><Relationship Id="rId4" Type="http://schemas.openxmlformats.org/officeDocument/2006/relationships/hyperlink" Target="http://docs.aws.amazon.com/AWSEC2/latest/UserGuide/AMIs.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706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76545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Supported by CoreOS</a:t>
            </a:r>
          </a:p>
          <a:p>
            <a:r>
              <a:rPr lang="en-US" dirty="0"/>
              <a:t>- Orchestration</a:t>
            </a:r>
            <a:r>
              <a:rPr lang="en-US" baseline="0" dirty="0"/>
              <a:t> layer on top of </a:t>
            </a:r>
            <a:r>
              <a:rPr lang="en-US" baseline="0" dirty="0" err="1"/>
              <a:t>CFn</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22</a:t>
            </a:fld>
            <a:endParaRPr lang="en-US"/>
          </a:p>
        </p:txBody>
      </p:sp>
    </p:spTree>
    <p:extLst>
      <p:ext uri="{BB962C8B-B14F-4D97-AF65-F5344CB8AC3E}">
        <p14:creationId xmlns:p14="http://schemas.microsoft.com/office/powerpoint/2010/main" val="619147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23</a:t>
            </a:fld>
            <a:endParaRPr lang="en-US"/>
          </a:p>
        </p:txBody>
      </p:sp>
    </p:spTree>
    <p:extLst>
      <p:ext uri="{BB962C8B-B14F-4D97-AF65-F5344CB8AC3E}">
        <p14:creationId xmlns:p14="http://schemas.microsoft.com/office/powerpoint/2010/main" val="327943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25</a:t>
            </a:fld>
            <a:endParaRPr lang="en-US"/>
          </a:p>
        </p:txBody>
      </p:sp>
    </p:spTree>
    <p:extLst>
      <p:ext uri="{BB962C8B-B14F-4D97-AF65-F5344CB8AC3E}">
        <p14:creationId xmlns:p14="http://schemas.microsoft.com/office/powerpoint/2010/main" val="383072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26</a:t>
            </a:fld>
            <a:endParaRPr lang="en-US"/>
          </a:p>
        </p:txBody>
      </p:sp>
    </p:spTree>
    <p:extLst>
      <p:ext uri="{BB962C8B-B14F-4D97-AF65-F5344CB8AC3E}">
        <p14:creationId xmlns:p14="http://schemas.microsoft.com/office/powerpoint/2010/main" val="4310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Each CNI plugin is implemented as an executable that is invoked by the container management system (e.g. </a:t>
            </a:r>
            <a:r>
              <a:rPr lang="en-US" sz="1200" b="0" i="0" kern="1200" dirty="0" err="1">
                <a:solidFill>
                  <a:schemeClr val="tx1"/>
                </a:solidFill>
                <a:effectLst/>
                <a:latin typeface="Arial"/>
                <a:ea typeface="+mn-ea"/>
                <a:cs typeface="+mn-cs"/>
              </a:rPr>
              <a:t>rkt</a:t>
            </a:r>
            <a:r>
              <a:rPr lang="en-US" sz="1200" b="0" i="0" kern="1200" dirty="0">
                <a:solidFill>
                  <a:schemeClr val="tx1"/>
                </a:solidFill>
                <a:effectLst/>
                <a:latin typeface="Arial"/>
                <a:ea typeface="+mn-ea"/>
                <a:cs typeface="+mn-cs"/>
              </a:rPr>
              <a:t> or Docker).</a:t>
            </a:r>
          </a:p>
          <a:p>
            <a:r>
              <a:rPr lang="en-US" sz="1200" b="0" i="0" kern="1200" dirty="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pair) and making any necessary changes on the host (e.g. attaching other end of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920726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543515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7035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weaveworks</a:t>
            </a:r>
            <a:r>
              <a:rPr lang="en-US" dirty="0"/>
              <a:t>/weave/issues/2045</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306040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303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1575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39099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043670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57281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a:t>
            </a:r>
            <a:r>
              <a:rPr lang="en-US" baseline="0" dirty="0"/>
              <a:t> already gotten through the mid level slides so this will be a good follow up \</a:t>
            </a:r>
          </a:p>
          <a:p>
            <a:r>
              <a:rPr lang="en-US" baseline="0" dirty="0"/>
              <a:t>Those that haven’t this will help give a primer for running through those</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38</a:t>
            </a:fld>
            <a:endParaRPr lang="en-US"/>
          </a:p>
        </p:txBody>
      </p:sp>
    </p:spTree>
    <p:extLst>
      <p:ext uri="{BB962C8B-B14F-4D97-AF65-F5344CB8AC3E}">
        <p14:creationId xmlns:p14="http://schemas.microsoft.com/office/powerpoint/2010/main" val="3824864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discovery is best described by giving a very simple example \</a:t>
            </a:r>
          </a:p>
          <a:p>
            <a:r>
              <a:rPr lang="en-US" baseline="0" dirty="0"/>
              <a:t>Take that you are an developer and you have a 3 node clusters each node is assigned one application \</a:t>
            </a:r>
          </a:p>
          <a:p>
            <a:r>
              <a:rPr lang="en-US" baseline="0" dirty="0"/>
              <a:t>Networking is very simple here \ When service A needs to talk to Service B you point to that static host and port combination and make the request \</a:t>
            </a:r>
          </a:p>
          <a:p>
            <a:r>
              <a:rPr lang="en-US" baseline="0" dirty="0"/>
              <a:t>In Dynamic system where you don’t know which host (or port) is running a particular service you add a Service Discovery Mechanism \</a:t>
            </a:r>
          </a:p>
          <a:p>
            <a:r>
              <a:rPr lang="en-US" baseline="0" dirty="0"/>
              <a:t>These come in multiple flavors \</a:t>
            </a:r>
          </a:p>
          <a:p>
            <a:r>
              <a:rPr lang="en-US" baseline="0" dirty="0"/>
              <a:t>	Client Side \</a:t>
            </a:r>
          </a:p>
          <a:p>
            <a:r>
              <a:rPr lang="en-US" baseline="0" dirty="0"/>
              <a:t>		Using a REST client which communicates with a central registry that all services are “registered” to</a:t>
            </a:r>
          </a:p>
          <a:p>
            <a:r>
              <a:rPr lang="en-US" baseline="0" dirty="0"/>
              <a:t>	Server Side \</a:t>
            </a:r>
          </a:p>
          <a:p>
            <a:r>
              <a:rPr lang="en-US" baseline="0" dirty="0"/>
              <a:t>		Using a Load Balancer (or DNS) that all services are registered to</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39</a:t>
            </a:fld>
            <a:endParaRPr lang="en-US"/>
          </a:p>
        </p:txBody>
      </p:sp>
    </p:spTree>
    <p:extLst>
      <p:ext uri="{BB962C8B-B14F-4D97-AF65-F5344CB8AC3E}">
        <p14:creationId xmlns:p14="http://schemas.microsoft.com/office/powerpoint/2010/main" val="4119721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a:t>
            </a:r>
          </a:p>
          <a:p>
            <a:r>
              <a:rPr lang="en-US" baseline="0" dirty="0"/>
              <a:t>    </a:t>
            </a:r>
            <a:r>
              <a:rPr lang="en-US" dirty="0"/>
              <a:t>Refers</a:t>
            </a:r>
            <a:r>
              <a:rPr lang="en-US" baseline="0" dirty="0"/>
              <a:t> to a local service by service load balancing \</a:t>
            </a:r>
          </a:p>
          <a:p>
            <a:r>
              <a:rPr lang="en-US" baseline="0" dirty="0"/>
              <a:t>    Beyond running the registry you need to create client libraries that handle \</a:t>
            </a:r>
          </a:p>
          <a:p>
            <a:r>
              <a:rPr lang="en-US" baseline="0" dirty="0"/>
              <a:t>    load balancing, retries </a:t>
            </a:r>
            <a:r>
              <a:rPr lang="en-US" baseline="0" dirty="0" err="1"/>
              <a:t>etc</a:t>
            </a:r>
            <a:endParaRPr lang="en-US" baseline="0" dirty="0"/>
          </a:p>
          <a:p>
            <a:r>
              <a:rPr lang="en-US" baseline="0" dirty="0"/>
              <a:t>The key issues that you’ll run into and why I personally don’t recommend this is</a:t>
            </a:r>
          </a:p>
          <a:p>
            <a:r>
              <a:rPr lang="en-US" baseline="0" dirty="0"/>
              <a:t>    You are coupling your service together</a:t>
            </a:r>
          </a:p>
          <a:p>
            <a:r>
              <a:rPr lang="en-US" baseline="0" dirty="0"/>
              <a:t>    Each service needs to implement these intelligent http frameworks</a:t>
            </a:r>
          </a:p>
        </p:txBody>
      </p:sp>
      <p:sp>
        <p:nvSpPr>
          <p:cNvPr id="4" name="Slide Number Placeholder 3"/>
          <p:cNvSpPr>
            <a:spLocks noGrp="1"/>
          </p:cNvSpPr>
          <p:nvPr>
            <p:ph type="sldNum" sz="quarter" idx="10"/>
          </p:nvPr>
        </p:nvSpPr>
        <p:spPr/>
        <p:txBody>
          <a:bodyPr/>
          <a:lstStyle/>
          <a:p>
            <a:fld id="{AC210E64-C08A-C344-8CA5-3F1F2B70EB1F}" type="slidenum">
              <a:rPr lang="en-US" smtClean="0"/>
              <a:t>40</a:t>
            </a:fld>
            <a:endParaRPr lang="en-US"/>
          </a:p>
        </p:txBody>
      </p:sp>
    </p:spTree>
    <p:extLst>
      <p:ext uri="{BB962C8B-B14F-4D97-AF65-F5344CB8AC3E}">
        <p14:creationId xmlns:p14="http://schemas.microsoft.com/office/powerpoint/2010/main" val="4040014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Side</a:t>
            </a:r>
          </a:p>
          <a:p>
            <a:r>
              <a:rPr lang="en-US" dirty="0"/>
              <a:t>    This is where you run a separat</a:t>
            </a:r>
            <a:r>
              <a:rPr lang="en-US" baseline="0" dirty="0"/>
              <a:t>e infrastructure component \</a:t>
            </a:r>
          </a:p>
          <a:p>
            <a:r>
              <a:rPr lang="en-US" baseline="0" dirty="0"/>
              <a:t>    This is meant to handle all the communication \</a:t>
            </a:r>
          </a:p>
          <a:p>
            <a:r>
              <a:rPr lang="en-US" baseline="0" dirty="0"/>
              <a:t>    In a </a:t>
            </a:r>
            <a:r>
              <a:rPr lang="en-US" baseline="0" dirty="0" err="1"/>
              <a:t>mircoservices</a:t>
            </a:r>
            <a:r>
              <a:rPr lang="en-US" baseline="0" dirty="0"/>
              <a:t> world this fits really well \</a:t>
            </a:r>
          </a:p>
          <a:p>
            <a:r>
              <a:rPr lang="en-US" baseline="0" dirty="0"/>
              <a:t>    All you need is a single HA component \</a:t>
            </a:r>
          </a:p>
          <a:p>
            <a:r>
              <a:rPr lang="en-US" baseline="0" dirty="0"/>
              <a:t>    Point all your traffic through the proxy \</a:t>
            </a:r>
          </a:p>
          <a:p>
            <a:r>
              <a:rPr lang="en-US" baseline="0" dirty="0"/>
              <a:t>    and it will handle things like load balancing,</a:t>
            </a:r>
          </a:p>
          <a:p>
            <a:r>
              <a:rPr lang="en-US" baseline="0" dirty="0"/>
              <a:t>Drawbacks:</a:t>
            </a:r>
          </a:p>
          <a:p>
            <a:r>
              <a:rPr lang="en-US" baseline="0" dirty="0"/>
              <a:t>    Beyond the extra component which you can treat it as any other service</a:t>
            </a:r>
          </a:p>
          <a:p>
            <a:r>
              <a:rPr lang="en-US" baseline="0" dirty="0"/>
              <a:t>    There is an extra network hop</a:t>
            </a:r>
          </a:p>
          <a:p>
            <a:endParaRPr lang="en-US" baseline="0" dirty="0"/>
          </a:p>
          <a:p>
            <a:r>
              <a:rPr lang="en-US" baseline="0" dirty="0"/>
              <a:t>So how do these work in k8s</a:t>
            </a:r>
          </a:p>
        </p:txBody>
      </p:sp>
      <p:sp>
        <p:nvSpPr>
          <p:cNvPr id="4" name="Slide Number Placeholder 3"/>
          <p:cNvSpPr>
            <a:spLocks noGrp="1"/>
          </p:cNvSpPr>
          <p:nvPr>
            <p:ph type="sldNum" sz="quarter" idx="10"/>
          </p:nvPr>
        </p:nvSpPr>
        <p:spPr/>
        <p:txBody>
          <a:bodyPr/>
          <a:lstStyle/>
          <a:p>
            <a:fld id="{AC210E64-C08A-C344-8CA5-3F1F2B70EB1F}" type="slidenum">
              <a:rPr lang="en-US" smtClean="0"/>
              <a:t>41</a:t>
            </a:fld>
            <a:endParaRPr lang="en-US"/>
          </a:p>
        </p:txBody>
      </p:sp>
    </p:spTree>
    <p:extLst>
      <p:ext uri="{BB962C8B-B14F-4D97-AF65-F5344CB8AC3E}">
        <p14:creationId xmlns:p14="http://schemas.microsoft.com/office/powerpoint/2010/main" val="719228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two key mechanism without bringing in external providers like consul \</a:t>
            </a:r>
          </a:p>
          <a:p>
            <a:r>
              <a:rPr lang="en-US" baseline="0" dirty="0"/>
              <a:t>You can do this via </a:t>
            </a:r>
            <a:r>
              <a:rPr lang="en-US" baseline="0" dirty="0" err="1"/>
              <a:t>KubeDNS</a:t>
            </a:r>
            <a:r>
              <a:rPr lang="en-US" baseline="0" dirty="0"/>
              <a:t> which is getting replaced by </a:t>
            </a:r>
            <a:r>
              <a:rPr lang="en-US" baseline="0" dirty="0" err="1"/>
              <a:t>CoreDNS</a:t>
            </a:r>
            <a:r>
              <a:rPr lang="en-US" baseline="0" dirty="0"/>
              <a:t> \</a:t>
            </a:r>
          </a:p>
          <a:p>
            <a:r>
              <a:rPr lang="en-US" baseline="0" dirty="0"/>
              <a:t>As you can see here each service gets an FQDN \</a:t>
            </a:r>
          </a:p>
          <a:p>
            <a:r>
              <a:rPr lang="en-US" baseline="0" dirty="0"/>
              <a:t>You can deploy this as an </a:t>
            </a:r>
            <a:r>
              <a:rPr lang="en-US" baseline="0" dirty="0" err="1"/>
              <a:t>addon</a:t>
            </a:r>
            <a:r>
              <a:rPr lang="en-US" baseline="0" dirty="0"/>
              <a:t> to the kops cluster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42</a:t>
            </a:fld>
            <a:endParaRPr lang="en-US"/>
          </a:p>
        </p:txBody>
      </p:sp>
    </p:spTree>
    <p:extLst>
      <p:ext uri="{BB962C8B-B14F-4D97-AF65-F5344CB8AC3E}">
        <p14:creationId xmlns:p14="http://schemas.microsoft.com/office/powerpoint/2010/main" val="1299443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and </a:t>
            </a:r>
            <a:r>
              <a:rPr lang="en-US" dirty="0" err="1"/>
              <a:t>perferrable</a:t>
            </a:r>
            <a:r>
              <a:rPr lang="en-US" baseline="0" dirty="0"/>
              <a:t> mechanism is to use Services to declare and interface that you can communicate with \</a:t>
            </a:r>
          </a:p>
          <a:p>
            <a:r>
              <a:rPr lang="en-US" baseline="0" dirty="0"/>
              <a:t>So like Omar showed you with Type </a:t>
            </a:r>
            <a:r>
              <a:rPr lang="en-US" baseline="0" dirty="0" err="1"/>
              <a:t>LoadBalancer</a:t>
            </a:r>
            <a:r>
              <a:rPr lang="en-US" baseline="0" dirty="0"/>
              <a:t> \</a:t>
            </a:r>
          </a:p>
          <a:p>
            <a:r>
              <a:rPr lang="en-US" baseline="0" dirty="0"/>
              <a:t>If you deploy some like you see on the right with a corresponding pod \</a:t>
            </a:r>
          </a:p>
          <a:p>
            <a:r>
              <a:rPr lang="en-US" baseline="0" dirty="0"/>
              <a:t>You will expose an endpoint like http://products-svc:8080 that any service can communicate with \</a:t>
            </a:r>
          </a:p>
          <a:p>
            <a:r>
              <a:rPr lang="en-US" baseline="0" dirty="0"/>
              <a:t>These are again built in components \ </a:t>
            </a:r>
          </a:p>
          <a:p>
            <a:r>
              <a:rPr lang="en-US" baseline="0" dirty="0"/>
              <a:t>Can be version controlled and managed with your other </a:t>
            </a:r>
            <a:r>
              <a:rPr lang="en-US" baseline="0" dirty="0" err="1"/>
              <a:t>confs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43</a:t>
            </a:fld>
            <a:endParaRPr lang="en-US"/>
          </a:p>
        </p:txBody>
      </p:sp>
    </p:spTree>
    <p:extLst>
      <p:ext uri="{BB962C8B-B14F-4D97-AF65-F5344CB8AC3E}">
        <p14:creationId xmlns:p14="http://schemas.microsoft.com/office/powerpoint/2010/main" val="233946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210E64-C08A-C344-8CA5-3F1F2B70EB1F}" type="slidenum">
              <a:rPr lang="en-US" smtClean="0"/>
              <a:t>44</a:t>
            </a:fld>
            <a:endParaRPr lang="en-US"/>
          </a:p>
        </p:txBody>
      </p:sp>
    </p:spTree>
    <p:extLst>
      <p:ext uri="{BB962C8B-B14F-4D97-AF65-F5344CB8AC3E}">
        <p14:creationId xmlns:p14="http://schemas.microsoft.com/office/powerpoint/2010/main" val="323672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536605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really important component to</a:t>
            </a:r>
            <a:r>
              <a:rPr lang="en-US" baseline="0" dirty="0"/>
              <a:t> talk about is a service mesh \</a:t>
            </a:r>
          </a:p>
          <a:p>
            <a:r>
              <a:rPr lang="en-US" baseline="0" dirty="0"/>
              <a:t>If you haven’t heard of this concept let me give you the the quick run down</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45</a:t>
            </a:fld>
            <a:endParaRPr lang="en-US"/>
          </a:p>
        </p:txBody>
      </p:sp>
    </p:spTree>
    <p:extLst>
      <p:ext uri="{BB962C8B-B14F-4D97-AF65-F5344CB8AC3E}">
        <p14:creationId xmlns:p14="http://schemas.microsoft.com/office/powerpoint/2010/main" val="2551128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Mesh is basically a way to abstract out the layer 7 traffic \</a:t>
            </a:r>
          </a:p>
          <a:p>
            <a:r>
              <a:rPr lang="en-US" baseline="0" dirty="0"/>
              <a:t>Allowing you to add special capabilities like circuit breaking \</a:t>
            </a:r>
          </a:p>
          <a:p>
            <a:r>
              <a:rPr lang="en-US" baseline="0" dirty="0"/>
              <a:t>blue green deployments \ load balancing \ and dynamic routing rules </a:t>
            </a:r>
          </a:p>
          <a:p>
            <a:r>
              <a:rPr lang="en-US" baseline="0" dirty="0"/>
              <a:t>There are a couple key players in this space that help this \</a:t>
            </a:r>
          </a:p>
          <a:p>
            <a:r>
              <a:rPr lang="en-US" baseline="0" dirty="0"/>
              <a:t>If you take a look at the diagram on the right \</a:t>
            </a:r>
          </a:p>
          <a:p>
            <a:r>
              <a:rPr lang="en-US" baseline="0" dirty="0"/>
              <a:t>You can see a small segment of the complexity here</a:t>
            </a:r>
          </a:p>
        </p:txBody>
      </p:sp>
      <p:sp>
        <p:nvSpPr>
          <p:cNvPr id="4" name="Slide Number Placeholder 3"/>
          <p:cNvSpPr>
            <a:spLocks noGrp="1"/>
          </p:cNvSpPr>
          <p:nvPr>
            <p:ph type="sldNum" sz="quarter" idx="10"/>
          </p:nvPr>
        </p:nvSpPr>
        <p:spPr/>
        <p:txBody>
          <a:bodyPr/>
          <a:lstStyle/>
          <a:p>
            <a:fld id="{AC210E64-C08A-C344-8CA5-3F1F2B70EB1F}" type="slidenum">
              <a:rPr lang="en-US" smtClean="0"/>
              <a:t>46</a:t>
            </a:fld>
            <a:endParaRPr lang="en-US"/>
          </a:p>
        </p:txBody>
      </p:sp>
    </p:spTree>
    <p:extLst>
      <p:ext uri="{BB962C8B-B14F-4D97-AF65-F5344CB8AC3E}">
        <p14:creationId xmlns:p14="http://schemas.microsoft.com/office/powerpoint/2010/main" val="4283286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a:t>
            </a:r>
            <a:r>
              <a:rPr lang="en-US" baseline="0" dirty="0"/>
              <a:t> to talk about is </a:t>
            </a:r>
            <a:r>
              <a:rPr lang="en-US" baseline="0" dirty="0" err="1"/>
              <a:t>linkerd</a:t>
            </a:r>
            <a:r>
              <a:rPr lang="en-US" baseline="0" dirty="0"/>
              <a:t> \</a:t>
            </a:r>
          </a:p>
          <a:p>
            <a:r>
              <a:rPr lang="en-US" baseline="0" dirty="0"/>
              <a:t>They were one of the first providers for a service mesh \</a:t>
            </a:r>
          </a:p>
          <a:p>
            <a:r>
              <a:rPr lang="en-US" baseline="0" dirty="0" err="1"/>
              <a:t>Linkerd</a:t>
            </a:r>
            <a:r>
              <a:rPr lang="en-US" baseline="0" dirty="0"/>
              <a:t> is written by the team at Buoyant \ </a:t>
            </a:r>
          </a:p>
          <a:p>
            <a:r>
              <a:rPr lang="en-US" baseline="0" dirty="0"/>
              <a:t>They expect that your </a:t>
            </a:r>
            <a:r>
              <a:rPr lang="en-US" baseline="0" dirty="0" err="1"/>
              <a:t>underlaying</a:t>
            </a:r>
            <a:r>
              <a:rPr lang="en-US" baseline="0" dirty="0"/>
              <a:t> networking stack is in order \</a:t>
            </a:r>
          </a:p>
          <a:p>
            <a:r>
              <a:rPr lang="en-US" baseline="0" dirty="0"/>
              <a:t>Then they add on top all the components of a service mesh by using a sidecar \ </a:t>
            </a:r>
          </a:p>
          <a:p>
            <a:r>
              <a:rPr lang="en-US" baseline="0" dirty="0"/>
              <a:t>Or standalone proxy \</a:t>
            </a:r>
          </a:p>
          <a:p>
            <a:r>
              <a:rPr lang="en-US" baseline="0" dirty="0"/>
              <a:t>It currently supports http, thrift, and </a:t>
            </a:r>
            <a:r>
              <a:rPr lang="en-US" baseline="0" dirty="0" err="1"/>
              <a:t>grpc</a:t>
            </a:r>
            <a:r>
              <a:rPr lang="en-US" baseline="0" dirty="0"/>
              <a:t> calls and has ways of handling automatic \</a:t>
            </a:r>
          </a:p>
          <a:p>
            <a:r>
              <a:rPr lang="en-US" baseline="0" dirty="0"/>
              <a:t>Retries of requests \ internal load balancing \ and dynamic routing rules </a:t>
            </a:r>
          </a:p>
          <a:p>
            <a:r>
              <a:rPr lang="en-US" baseline="0" dirty="0"/>
              <a:t>This means if you’d like to do a canary deployment you can roll out a new service and then have your service mesh \</a:t>
            </a:r>
          </a:p>
          <a:p>
            <a:r>
              <a:rPr lang="en-US" baseline="0" dirty="0"/>
              <a:t>Shift traffic and monitor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47</a:t>
            </a:fld>
            <a:endParaRPr lang="en-US"/>
          </a:p>
        </p:txBody>
      </p:sp>
    </p:spTree>
    <p:extLst>
      <p:ext uri="{BB962C8B-B14F-4D97-AF65-F5344CB8AC3E}">
        <p14:creationId xmlns:p14="http://schemas.microsoft.com/office/powerpoint/2010/main" val="3053255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other key player in this space is </a:t>
            </a:r>
            <a:r>
              <a:rPr lang="en-US" baseline="0" dirty="0" err="1"/>
              <a:t>Istio</a:t>
            </a:r>
            <a:r>
              <a:rPr lang="en-US" baseline="0" dirty="0"/>
              <a:t> and Envoy \</a:t>
            </a:r>
          </a:p>
          <a:p>
            <a:r>
              <a:rPr lang="en-US" baseline="0" dirty="0" err="1"/>
              <a:t>Istio</a:t>
            </a:r>
            <a:r>
              <a:rPr lang="en-US" baseline="0" dirty="0"/>
              <a:t> was written by the team at google they built it in a very </a:t>
            </a:r>
            <a:r>
              <a:rPr lang="en-US" baseline="0" dirty="0" err="1"/>
              <a:t>kubernetes</a:t>
            </a:r>
            <a:r>
              <a:rPr lang="en-US" baseline="0" dirty="0"/>
              <a:t> way \</a:t>
            </a:r>
          </a:p>
          <a:p>
            <a:r>
              <a:rPr lang="en-US" baseline="0" dirty="0"/>
              <a:t>They everything is highly portable, they use three key components \</a:t>
            </a:r>
          </a:p>
          <a:p>
            <a:r>
              <a:rPr lang="en-US" baseline="0" dirty="0"/>
              <a:t>    Envoy </a:t>
            </a:r>
            <a:r>
              <a:rPr lang="mr-IN" baseline="0" dirty="0"/>
              <a:t>–</a:t>
            </a:r>
            <a:r>
              <a:rPr lang="en-US" baseline="0" dirty="0"/>
              <a:t> is the L7 proxy for network traffic</a:t>
            </a:r>
          </a:p>
          <a:p>
            <a:r>
              <a:rPr lang="en-US" baseline="0" dirty="0"/>
              <a:t>    Pilot - which is there to manage the life cycle</a:t>
            </a:r>
          </a:p>
          <a:p>
            <a:r>
              <a:rPr lang="en-US" baseline="0" dirty="0"/>
              <a:t>    Mixer - which is an abstraction layer for the state of the services below \</a:t>
            </a:r>
          </a:p>
          <a:p>
            <a:r>
              <a:rPr lang="en-US" dirty="0"/>
              <a:t>Just like </a:t>
            </a:r>
            <a:r>
              <a:rPr lang="en-US" dirty="0" err="1"/>
              <a:t>linkerd</a:t>
            </a:r>
            <a:r>
              <a:rPr lang="en-US" baseline="0" dirty="0"/>
              <a:t> it supports load balancing, circuit breaking, retires of request and dynamic routing</a:t>
            </a:r>
          </a:p>
          <a:p>
            <a:r>
              <a:rPr lang="en-US" baseline="0" dirty="0"/>
              <a:t>It has a lot of steam behind it right now and people are writing more plugins to extend </a:t>
            </a:r>
            <a:r>
              <a:rPr lang="en-US" baseline="0" dirty="0" err="1"/>
              <a:t>istio</a:t>
            </a:r>
            <a:r>
              <a:rPr lang="en-US" baseline="0" dirty="0"/>
              <a:t> \</a:t>
            </a:r>
          </a:p>
          <a:p>
            <a:r>
              <a:rPr lang="en-US" baseline="0" dirty="0"/>
              <a:t>In fact you can actually run </a:t>
            </a:r>
            <a:r>
              <a:rPr lang="en-US" baseline="0" dirty="0" err="1"/>
              <a:t>linkerd</a:t>
            </a:r>
            <a:r>
              <a:rPr lang="en-US" baseline="0" dirty="0"/>
              <a:t> and </a:t>
            </a:r>
            <a:r>
              <a:rPr lang="en-US" baseline="0" dirty="0" err="1"/>
              <a:t>istio</a:t>
            </a:r>
            <a:r>
              <a:rPr lang="en-US" baseline="0" dirty="0"/>
              <a:t> together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48</a:t>
            </a:fld>
            <a:endParaRPr lang="en-US"/>
          </a:p>
        </p:txBody>
      </p:sp>
    </p:spTree>
    <p:extLst>
      <p:ext uri="{BB962C8B-B14F-4D97-AF65-F5344CB8AC3E}">
        <p14:creationId xmlns:p14="http://schemas.microsoft.com/office/powerpoint/2010/main" val="57766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500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Provides a series of loosely coupled and extensible components that can apply to a wide range of differing workloads</a:t>
            </a:r>
            <a:endParaRPr lang="en-US" dirty="0"/>
          </a:p>
          <a:p>
            <a:r>
              <a:rPr lang="en-US" baseline="0" dirty="0"/>
              <a:t>API Server is stateless and is backed by </a:t>
            </a:r>
            <a:r>
              <a:rPr lang="en-US" baseline="0" dirty="0" err="1"/>
              <a:t>etcd</a:t>
            </a:r>
            <a:r>
              <a:rPr lang="en-US" baseline="0" dirty="0"/>
              <a:t>, you interact via </a:t>
            </a:r>
            <a:r>
              <a:rPr lang="en-US" baseline="0" dirty="0" err="1"/>
              <a:t>kubectrl</a:t>
            </a:r>
            <a:r>
              <a:rPr lang="en-US" baseline="0" dirty="0"/>
              <a:t> or ajax, or libraries like python or java</a:t>
            </a:r>
          </a:p>
          <a:p>
            <a:r>
              <a:rPr lang="en-US" baseline="0" dirty="0" err="1"/>
              <a:t>Etcd</a:t>
            </a:r>
            <a:r>
              <a:rPr lang="en-US" baseline="0" dirty="0"/>
              <a:t> provides storage behind the scenes</a:t>
            </a:r>
          </a:p>
          <a:p>
            <a:r>
              <a:rPr lang="en-US" baseline="0" dirty="0"/>
              <a:t>Scheduler is for scheduling containers on to machines</a:t>
            </a:r>
          </a:p>
          <a:p>
            <a:r>
              <a:rPr lang="en-US" baseline="0" dirty="0"/>
              <a:t>Controller manager does health maintenance – self healing, notion of reconciliation. </a:t>
            </a:r>
          </a:p>
          <a:p>
            <a:r>
              <a:rPr lang="en-US" baseline="0" dirty="0"/>
              <a:t>On each machine you have </a:t>
            </a:r>
            <a:r>
              <a:rPr lang="en-US" baseline="0" dirty="0" err="1"/>
              <a:t>kubelet</a:t>
            </a:r>
            <a:r>
              <a:rPr lang="en-US" baseline="0" dirty="0"/>
              <a:t> and service proxy (load balancing </a:t>
            </a:r>
            <a:r>
              <a:rPr lang="en-US" baseline="0"/>
              <a:t>and services which is conceptual idea of frontend and backend)</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8789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KOPS is for managing clusters itself</a:t>
            </a:r>
            <a:r>
              <a:rPr lang="en-US" baseline="0" dirty="0"/>
              <a:t> just like </a:t>
            </a:r>
            <a:r>
              <a:rPr lang="en-US" baseline="0" dirty="0" err="1"/>
              <a:t>kubectl</a:t>
            </a:r>
            <a:r>
              <a:rPr lang="en-US" baseline="0" dirty="0"/>
              <a:t> manages cluster resources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13</a:t>
            </a:fld>
            <a:endParaRPr lang="en-US"/>
          </a:p>
        </p:txBody>
      </p:sp>
    </p:spTree>
    <p:extLst>
      <p:ext uri="{BB962C8B-B14F-4D97-AF65-F5344CB8AC3E}">
        <p14:creationId xmlns:p14="http://schemas.microsoft.com/office/powerpoint/2010/main" val="63710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4157490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p>
          <a:p>
            <a:r>
              <a:rPr lang="en-US" sz="1200" b="0" i="0" kern="1200" dirty="0">
                <a:solidFill>
                  <a:schemeClr val="tx1"/>
                </a:solidFill>
                <a:effectLst/>
                <a:latin typeface="Arial"/>
                <a:ea typeface="+mn-ea"/>
                <a:cs typeface="+mn-cs"/>
              </a:rPr>
              <a:t>Kubernetes 1.5.2</a:t>
            </a:r>
          </a:p>
          <a:p>
            <a:r>
              <a:rPr lang="en-US" sz="1200" b="0" i="0" kern="1200" dirty="0">
                <a:solidFill>
                  <a:schemeClr val="tx1"/>
                </a:solidFill>
                <a:effectLst/>
                <a:latin typeface="Arial"/>
                <a:ea typeface="+mn-ea"/>
                <a:cs typeface="+mn-cs"/>
              </a:rPr>
              <a:t>A VPC in a single Availability Zone</a:t>
            </a:r>
          </a:p>
          <a:p>
            <a:r>
              <a:rPr lang="en-US" sz="1200" b="0" i="0" kern="1200" dirty="0">
                <a:solidFill>
                  <a:schemeClr val="tx1"/>
                </a:solidFill>
                <a:effectLst/>
                <a:latin typeface="Arial"/>
                <a:ea typeface="+mn-ea"/>
                <a:cs typeface="+mn-cs"/>
              </a:rPr>
              <a:t>2 subnets, one public and one private</a:t>
            </a:r>
          </a:p>
          <a:p>
            <a:r>
              <a:rPr lang="en-US" sz="1200" b="0" i="0" kern="1200" dirty="0">
                <a:solidFill>
                  <a:schemeClr val="tx1"/>
                </a:solidFill>
                <a:effectLst/>
                <a:latin typeface="Arial"/>
                <a:ea typeface="+mn-ea"/>
                <a:cs typeface="+mn-cs"/>
              </a:rPr>
              <a:t>1 EC2 instance acting as a bastion host in the public subnet</a:t>
            </a:r>
          </a:p>
          <a:p>
            <a:r>
              <a:rPr lang="en-US" sz="1200" b="0" i="0" kern="1200" dirty="0">
                <a:solidFill>
                  <a:schemeClr val="tx1"/>
                </a:solidFill>
                <a:effectLst/>
                <a:latin typeface="Arial"/>
                <a:ea typeface="+mn-ea"/>
                <a:cs typeface="+mn-cs"/>
              </a:rPr>
              <a:t>1 EC2 instance with automatic recovery for the master node in the private subnet</a:t>
            </a:r>
          </a:p>
          <a:p>
            <a:r>
              <a:rPr lang="en-US" sz="1200" b="0" i="0" kern="1200" dirty="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a:solidFill>
                  <a:schemeClr val="tx1"/>
                </a:solidFill>
                <a:effectLst/>
                <a:latin typeface="Arial"/>
                <a:ea typeface="+mn-ea"/>
                <a:cs typeface="+mn-cs"/>
              </a:rPr>
              <a:t>1 ELB load balancer for HTTPS access to the Kubernetes API</a:t>
            </a:r>
          </a:p>
          <a:p>
            <a:r>
              <a:rPr lang="en-US" sz="1200" b="0" i="0" kern="1200" dirty="0">
                <a:solidFill>
                  <a:schemeClr val="tx1"/>
                </a:solidFill>
                <a:effectLst/>
                <a:latin typeface="Arial"/>
                <a:ea typeface="+mn-ea"/>
                <a:cs typeface="+mn-cs"/>
              </a:rPr>
              <a:t>Ubuntu 16.04 LTS for all nodes; the </a:t>
            </a:r>
            <a:r>
              <a:rPr lang="en-US" sz="1200" b="0" i="0" u="none" strike="noStrike" kern="1200" dirty="0">
                <a:solidFill>
                  <a:schemeClr val="tx1"/>
                </a:solidFill>
                <a:effectLst/>
                <a:latin typeface="Arial"/>
                <a:ea typeface="+mn-ea"/>
                <a:cs typeface="+mn-cs"/>
                <a:hlinkClick r:id="rId3"/>
              </a:rPr>
              <a:t>base image</a:t>
            </a:r>
            <a:r>
              <a:rPr lang="en-US" sz="1200" b="0" i="0" kern="1200" dirty="0">
                <a:solidFill>
                  <a:schemeClr val="tx1"/>
                </a:solidFill>
                <a:effectLst/>
                <a:latin typeface="Arial"/>
                <a:ea typeface="+mn-ea"/>
                <a:cs typeface="+mn-cs"/>
              </a:rPr>
              <a:t> is a </a:t>
            </a:r>
            <a:r>
              <a:rPr lang="en-US" sz="1200" b="0" i="0" u="none" strike="noStrike" kern="1200" dirty="0">
                <a:solidFill>
                  <a:schemeClr val="tx1"/>
                </a:solidFill>
                <a:effectLst/>
                <a:latin typeface="Arial"/>
                <a:ea typeface="+mn-ea"/>
                <a:cs typeface="+mn-cs"/>
                <a:hlinkClick r:id="rId4"/>
              </a:rPr>
              <a:t>custom AMI</a:t>
            </a:r>
            <a:r>
              <a:rPr lang="en-US" sz="1200" b="0" i="0" kern="1200" dirty="0">
                <a:solidFill>
                  <a:schemeClr val="tx1"/>
                </a:solidFill>
                <a:effectLst/>
                <a:latin typeface="Arial"/>
                <a:ea typeface="+mn-ea"/>
                <a:cs typeface="+mn-cs"/>
              </a:rPr>
              <a:t> based on Ubuntu 16.04</a:t>
            </a:r>
          </a:p>
          <a:p>
            <a:r>
              <a:rPr lang="en-US" sz="1200" b="0" i="0" u="none" strike="noStrike" kern="1200" dirty="0">
                <a:solidFill>
                  <a:schemeClr val="tx1"/>
                </a:solidFill>
                <a:effectLst/>
                <a:latin typeface="Arial"/>
                <a:ea typeface="+mn-ea"/>
                <a:cs typeface="+mn-cs"/>
                <a:hlinkClick r:id="rId5"/>
              </a:rPr>
              <a:t>kubeadm</a:t>
            </a:r>
            <a:r>
              <a:rPr lang="en-US" sz="1200" b="0" i="0" kern="1200" dirty="0">
                <a:solidFill>
                  <a:schemeClr val="tx1"/>
                </a:solidFill>
                <a:effectLst/>
                <a:latin typeface="Arial"/>
                <a:ea typeface="+mn-ea"/>
                <a:cs typeface="+mn-cs"/>
              </a:rPr>
              <a:t> for bootstrapping Kubernetes on Linux</a:t>
            </a:r>
          </a:p>
          <a:p>
            <a:r>
              <a:rPr lang="en-US" sz="1200" b="0" i="0" u="none" strike="noStrike" kern="1200" dirty="0">
                <a:solidFill>
                  <a:schemeClr val="tx1"/>
                </a:solidFill>
                <a:effectLst/>
                <a:latin typeface="Arial"/>
                <a:ea typeface="+mn-ea"/>
                <a:cs typeface="+mn-cs"/>
                <a:hlinkClick r:id="rId6"/>
              </a:rPr>
              <a:t>Docker</a:t>
            </a:r>
            <a:r>
              <a:rPr lang="en-US" sz="1200" b="0" i="0" kern="1200" dirty="0">
                <a:solidFill>
                  <a:schemeClr val="tx1"/>
                </a:solidFill>
                <a:effectLst/>
                <a:latin typeface="Arial"/>
                <a:ea typeface="+mn-ea"/>
                <a:cs typeface="+mn-cs"/>
              </a:rPr>
              <a:t> for the container runtime, which Kubernetes depends on</a:t>
            </a:r>
          </a:p>
          <a:p>
            <a:r>
              <a:rPr lang="en-US" sz="1200" b="0" i="0" u="none" strike="noStrike" kern="1200" dirty="0">
                <a:solidFill>
                  <a:schemeClr val="tx1"/>
                </a:solidFill>
                <a:effectLst/>
                <a:latin typeface="Arial"/>
                <a:ea typeface="+mn-ea"/>
                <a:cs typeface="+mn-cs"/>
                <a:hlinkClick r:id="rId7"/>
              </a:rPr>
              <a:t>Calico</a:t>
            </a:r>
            <a:r>
              <a:rPr lang="en-US" sz="1200" b="0" i="0" kern="1200" dirty="0">
                <a:solidFill>
                  <a:schemeClr val="tx1"/>
                </a:solidFill>
                <a:effectLst/>
                <a:latin typeface="Arial"/>
                <a:ea typeface="+mn-ea"/>
                <a:cs typeface="+mn-cs"/>
              </a:rPr>
              <a:t> or </a:t>
            </a:r>
            <a:r>
              <a:rPr lang="en-US" sz="1200" b="0" i="0" u="none" strike="noStrike" kern="1200" dirty="0">
                <a:solidFill>
                  <a:schemeClr val="tx1"/>
                </a:solidFill>
                <a:effectLst/>
                <a:latin typeface="Arial"/>
                <a:ea typeface="+mn-ea"/>
                <a:cs typeface="+mn-cs"/>
                <a:hlinkClick r:id="rId8"/>
              </a:rPr>
              <a:t>Weave</a:t>
            </a:r>
            <a:r>
              <a:rPr lang="en-US" sz="1200" b="0" i="0" kern="1200" dirty="0">
                <a:solidFill>
                  <a:schemeClr val="tx1"/>
                </a:solidFill>
                <a:effectLst/>
                <a:latin typeface="Arial"/>
                <a:ea typeface="+mn-ea"/>
                <a:cs typeface="+mn-cs"/>
              </a:rPr>
              <a:t> for pod networking</a:t>
            </a:r>
          </a:p>
          <a:p>
            <a:r>
              <a:rPr lang="en-US" sz="1200" b="0" i="0" kern="1200" dirty="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60719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79716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9170"/>
            <a:ext cx="9144000" cy="514065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3" y="437056"/>
            <a:ext cx="848312" cy="508987"/>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336550" y="1065213"/>
            <a:ext cx="3973513" cy="3179762"/>
          </a:xfr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p:txBody>
      </p:sp>
    </p:spTree>
    <p:extLst>
      <p:ext uri="{BB962C8B-B14F-4D97-AF65-F5344CB8AC3E}">
        <p14:creationId xmlns:p14="http://schemas.microsoft.com/office/powerpoint/2010/main" val="153776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336550" y="1119541"/>
            <a:ext cx="2836863"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5661585" y="1119541"/>
            <a:ext cx="2836863" cy="3142897"/>
          </a:xfrm>
          <a:prstGeom prst="rect">
            <a:avLst/>
          </a:prstGeom>
        </p:spPr>
        <p:txBody>
          <a:bodyPr/>
          <a:lstStyle/>
          <a:p>
            <a:endParaRPr lang="en-US"/>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3417650" y="1119541"/>
            <a:ext cx="2001515" cy="1678935"/>
          </a:xfrm>
          <a:prstGeom prst="rect">
            <a:avLst/>
          </a:prstGeom>
        </p:spPr>
        <p:txBody>
          <a:bodyPr/>
          <a:lstStyle/>
          <a:p>
            <a:endParaRPr lang="en-US"/>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3417650" y="3079376"/>
            <a:ext cx="2001515" cy="1183062"/>
          </a:xfrm>
          <a:prstGeom prst="rect">
            <a:avLst/>
          </a:prstGeom>
        </p:spPr>
        <p:txBody>
          <a:bodyPr/>
          <a:lstStyle/>
          <a:p>
            <a:endParaRPr lang="en-US"/>
          </a:p>
        </p:txBody>
      </p:sp>
    </p:spTree>
    <p:extLst>
      <p:ext uri="{BB962C8B-B14F-4D97-AF65-F5344CB8AC3E}">
        <p14:creationId xmlns:p14="http://schemas.microsoft.com/office/powerpoint/2010/main" val="263696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5661585" y="1119541"/>
            <a:ext cx="2836863" cy="3142897"/>
          </a:xfrm>
          <a:prstGeom prst="rect">
            <a:avLst/>
          </a:prstGeom>
        </p:spPr>
        <p:txBody>
          <a:bodyPr/>
          <a:lstStyle/>
          <a:p>
            <a:endParaRPr lang="en-US"/>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centere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336550" y="1119541"/>
            <a:ext cx="8205543" cy="3336345"/>
          </a:xfrm>
          <a:prstGeom prst="rect">
            <a:avLst/>
          </a:prstGeom>
        </p:spPr>
        <p:txBody>
          <a:bodyPr/>
          <a:lstStyle/>
          <a:p>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59167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2705186"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481870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6932217"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59167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2705186"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481870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6932217" y="2935611"/>
            <a:ext cx="1268118" cy="948848"/>
          </a:xfrm>
          <a:prstGeom prst="rect">
            <a:avLst/>
          </a:prstGeom>
        </p:spPr>
        <p:txBody>
          <a:bodyPr>
            <a:normAutofit/>
          </a:bodyPr>
          <a:lstStyle>
            <a:lvl1pPr>
              <a:defRPr sz="10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336788" y="1154113"/>
            <a:ext cx="8205549" cy="3127375"/>
          </a:xfrm>
          <a:prstGeom prst="rect">
            <a:avLst/>
          </a:prstGeom>
        </p:spPr>
        <p:txBody>
          <a:bodyPr/>
          <a:lstStyle/>
          <a:p>
            <a:endParaRPr lang="en-US"/>
          </a:p>
        </p:txBody>
      </p:sp>
    </p:spTree>
    <p:extLst>
      <p:ext uri="{BB962C8B-B14F-4D97-AF65-F5344CB8AC3E}">
        <p14:creationId xmlns:p14="http://schemas.microsoft.com/office/powerpoint/2010/main" val="2302505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27309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110472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13" name="TextBox 12">
            <a:extLst>
              <a:ext uri="{FF2B5EF4-FFF2-40B4-BE49-F238E27FC236}">
                <a16:creationId xmlns:a16="http://schemas.microsoft.com/office/drawing/2014/main" id="{BE417CEB-D5D2-0349-8B6C-412136DD4781}"/>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1031761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EF6E88-B4ED-B54A-A79D-04CCBE4B33D5}" type="datetimeFigureOut">
              <a:rPr lang="en-US" smtClean="0"/>
              <a:t>8/13/18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3776419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7406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31" indent="-285743">
              <a:buFont typeface="Arial"/>
              <a:buChar char="•"/>
              <a:defRPr>
                <a:solidFill>
                  <a:srgbClr val="4D4D4C"/>
                </a:solidFill>
              </a:defRPr>
            </a:lvl2pPr>
            <a:lvl3pPr marL="1142972" indent="-228594">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460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88962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solidFill>
                  <a:schemeClr val="bg1"/>
                </a:solidFill>
              </a:defRPr>
            </a:lvl1pPr>
            <a:lvl2pPr marL="45720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96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243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Oran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16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4266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CCA9E18-FE88-8249-ABA3-AF097E5373F8}"/>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9" r:id="rId23"/>
    <p:sldLayoutId id="2147483710" r:id="rId24"/>
    <p:sldLayoutId id="2147483711" r:id="rId25"/>
    <p:sldLayoutId id="2147483712" r:id="rId26"/>
    <p:sldLayoutId id="2147483713" r:id="rId27"/>
  </p:sldLayoutIdLst>
  <p:txStyles>
    <p:titleStyle>
      <a:lvl1pPr algn="l" defTabSz="457200" rtl="0" eaLnBrk="1" latinLnBrk="0" hangingPunct="1">
        <a:spcBef>
          <a:spcPct val="0"/>
        </a:spcBef>
        <a:buNone/>
        <a:defRPr sz="2400" b="1"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hyperlink" Target="https://github.com/weaveworks/kubernetes-am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ontainernetworking/cni/blob/master/SPEC.md"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products-svc:8080/"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6CCF0C0F-1A6B-1645-B60E-BB747DA69B0E}"/>
              </a:ext>
            </a:extLst>
          </p:cNvPr>
          <p:cNvSpPr>
            <a:spLocks noGrp="1"/>
          </p:cNvSpPr>
          <p:nvPr>
            <p:ph type="body" sz="quarter" idx="10"/>
          </p:nvPr>
        </p:nvSpPr>
        <p:spPr>
          <a:xfrm>
            <a:off x="404739" y="3718972"/>
            <a:ext cx="3683000" cy="381541"/>
          </a:xfrm>
        </p:spPr>
        <p:txBody>
          <a:bodyPr/>
          <a:lstStyle/>
          <a:p>
            <a:r>
              <a:rPr lang="en-US" dirty="0"/>
              <a:t>Team or presenters name</a:t>
            </a:r>
          </a:p>
        </p:txBody>
      </p:sp>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404739" y="1908228"/>
            <a:ext cx="7324988" cy="744537"/>
          </a:xfrm>
        </p:spPr>
        <p:txBody>
          <a:bodyPr/>
          <a:lstStyle/>
          <a:p>
            <a:r>
              <a:rPr lang="en-US" dirty="0"/>
              <a:t>AWS Deck template</a:t>
            </a:r>
          </a:p>
        </p:txBody>
      </p:sp>
      <p:sp>
        <p:nvSpPr>
          <p:cNvPr id="8" name="Text Placeholder 4">
            <a:extLst>
              <a:ext uri="{FF2B5EF4-FFF2-40B4-BE49-F238E27FC236}">
                <a16:creationId xmlns:a16="http://schemas.microsoft.com/office/drawing/2014/main" id="{26E46925-096C-E14E-833E-95A7D3E85E4C}"/>
              </a:ext>
            </a:extLst>
          </p:cNvPr>
          <p:cNvSpPr>
            <a:spLocks noGrp="1"/>
          </p:cNvSpPr>
          <p:nvPr>
            <p:ph type="body" sz="quarter" idx="13"/>
          </p:nvPr>
        </p:nvSpPr>
        <p:spPr>
          <a:xfrm>
            <a:off x="404739" y="2658575"/>
            <a:ext cx="6041582" cy="769527"/>
          </a:xfrm>
        </p:spPr>
        <p:txBody>
          <a:bodyPr/>
          <a:lstStyle/>
          <a:p>
            <a:r>
              <a:rPr lang="en-US" sz="2200" dirty="0"/>
              <a:t>Subtitle</a:t>
            </a:r>
          </a:p>
          <a:p>
            <a:r>
              <a:rPr lang="en-US" sz="1600" dirty="0"/>
              <a:t>Social handles </a:t>
            </a:r>
          </a:p>
        </p:txBody>
      </p:sp>
      <p:sp>
        <p:nvSpPr>
          <p:cNvPr id="9" name="Text Placeholder 2">
            <a:extLst>
              <a:ext uri="{FF2B5EF4-FFF2-40B4-BE49-F238E27FC236}">
                <a16:creationId xmlns:a16="http://schemas.microsoft.com/office/drawing/2014/main" id="{7E5E68B6-02F0-0741-B884-275FB189C1EB}"/>
              </a:ext>
            </a:extLst>
          </p:cNvPr>
          <p:cNvSpPr txBox="1">
            <a:spLocks/>
          </p:cNvSpPr>
          <p:nvPr/>
        </p:nvSpPr>
        <p:spPr>
          <a:xfrm>
            <a:off x="404739" y="4100513"/>
            <a:ext cx="3683000" cy="36988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Date</a:t>
            </a:r>
            <a:endParaRPr lang="en-US" sz="1200"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spc="200" dirty="0">
                <a:gradFill>
                  <a:gsLst>
                    <a:gs pos="70787">
                      <a:schemeClr val="tx1"/>
                    </a:gs>
                    <a:gs pos="45506">
                      <a:schemeClr val="tx1"/>
                    </a:gs>
                  </a:gsLst>
                  <a:lin ang="5400000" scaled="1"/>
                </a:gradFill>
              </a:rPr>
              <a:t>Elastic Container Service for Kubernetes</a:t>
            </a:r>
          </a:p>
        </p:txBody>
      </p:sp>
      <p:sp>
        <p:nvSpPr>
          <p:cNvPr id="88" name="Shape 88"/>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Managed </a:t>
            </a:r>
            <a:r>
              <a:rPr lang="en-US" sz="1600" dirty="0">
                <a:gradFill>
                  <a:gsLst>
                    <a:gs pos="70787">
                      <a:schemeClr val="tx1"/>
                    </a:gs>
                    <a:gs pos="45506">
                      <a:schemeClr val="tx1"/>
                    </a:gs>
                  </a:gsLst>
                  <a:lin ang="5400000" scaled="1"/>
                </a:gradFill>
              </a:rPr>
              <a:t>K8s </a:t>
            </a:r>
            <a:r>
              <a:rPr lang="en" sz="1600" dirty="0">
                <a:gradFill>
                  <a:gsLst>
                    <a:gs pos="70787">
                      <a:schemeClr val="tx1"/>
                    </a:gs>
                    <a:gs pos="45506">
                      <a:schemeClr val="tx1"/>
                    </a:gs>
                  </a:gsLst>
                  <a:lin ang="5400000" scaled="1"/>
                </a:gradFill>
              </a:rPr>
              <a:t>control plane—highly available master</a:t>
            </a:r>
            <a:r>
              <a:rPr lang="en-US" sz="1600" dirty="0">
                <a:gradFill>
                  <a:gsLst>
                    <a:gs pos="70787">
                      <a:schemeClr val="tx1"/>
                    </a:gs>
                    <a:gs pos="45506">
                      <a:schemeClr val="tx1"/>
                    </a:gs>
                  </a:gsLst>
                  <a:lin ang="5400000" scaled="1"/>
                </a:gradFill>
              </a:rPr>
              <a:t> and</a:t>
            </a:r>
            <a:r>
              <a:rPr lang="en" sz="1600" dirty="0">
                <a:gradFill>
                  <a:gsLst>
                    <a:gs pos="70787">
                      <a:schemeClr val="tx1"/>
                    </a:gs>
                    <a:gs pos="45506">
                      <a:schemeClr val="tx1"/>
                    </a:gs>
                  </a:gsLst>
                  <a:lin ang="5400000" scaled="1"/>
                </a:gradFill>
              </a:rPr>
              <a:t> etcd</a:t>
            </a:r>
          </a:p>
        </p:txBody>
      </p:sp>
      <p:pic>
        <p:nvPicPr>
          <p:cNvPr id="2" name="Picture 1"/>
          <p:cNvPicPr>
            <a:picLocks noChangeAspect="1"/>
          </p:cNvPicPr>
          <p:nvPr/>
        </p:nvPicPr>
        <p:blipFill>
          <a:blip r:embed="rId3"/>
          <a:stretch>
            <a:fillRect/>
          </a:stretch>
        </p:blipFill>
        <p:spPr>
          <a:xfrm>
            <a:off x="8247261" y="316504"/>
            <a:ext cx="530933" cy="567732"/>
          </a:xfrm>
          <a:prstGeom prst="rect">
            <a:avLst/>
          </a:prstGeom>
        </p:spPr>
      </p:pic>
      <p:sp>
        <p:nvSpPr>
          <p:cNvPr id="5" name="Shape 88">
            <a:extLst>
              <a:ext uri="{FF2B5EF4-FFF2-40B4-BE49-F238E27FC236}">
                <a16:creationId xmlns:a16="http://schemas.microsoft.com/office/drawing/2014/main" id="{62AA3031-9AB5-4C9B-A57A-EE37F181F210}"/>
              </a:ext>
            </a:extLst>
          </p:cNvPr>
          <p:cNvSpPr txBox="1">
            <a:spLocks/>
          </p:cNvSpPr>
          <p:nvPr/>
        </p:nvSpPr>
        <p:spPr>
          <a:xfrm>
            <a:off x="356615" y="3684157"/>
            <a:ext cx="8449055" cy="73866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aws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eks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create-cluster</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mr-I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cluster-name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--desired-master-version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--role-</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arn</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&lt;&gt;</a:t>
            </a:r>
            <a:endParaRPr lang="en-US" sz="1050" b="1" dirty="0">
              <a:gradFill>
                <a:gsLst>
                  <a:gs pos="11236">
                    <a:schemeClr val="accent1"/>
                  </a:gs>
                  <a:gs pos="30899">
                    <a:schemeClr val="accent1"/>
                  </a:gs>
                </a:gsLst>
                <a:lin ang="5400000" scaled="1"/>
              </a:gradFill>
              <a:latin typeface="Lucida Console" charset="0"/>
              <a:ea typeface="Lucida Console" charset="0"/>
              <a:cs typeface="Lucida Console" charset="0"/>
            </a:endParaRPr>
          </a:p>
        </p:txBody>
      </p:sp>
      <p:sp>
        <p:nvSpPr>
          <p:cNvPr id="6" name="Shape 88">
            <a:extLst>
              <a:ext uri="{FF2B5EF4-FFF2-40B4-BE49-F238E27FC236}">
                <a16:creationId xmlns:a16="http://schemas.microsoft.com/office/drawing/2014/main" id="{078EDD56-AEFB-4FFF-BB62-83E294CB7F10}"/>
              </a:ext>
            </a:extLst>
          </p:cNvPr>
          <p:cNvSpPr txBox="1">
            <a:spLocks/>
          </p:cNvSpPr>
          <p:nvPr/>
        </p:nvSpPr>
        <p:spPr>
          <a:xfrm>
            <a:off x="356615" y="1459760"/>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Bring your own worker nodes, like ECS</a:t>
            </a:r>
          </a:p>
        </p:txBody>
      </p:sp>
      <p:sp>
        <p:nvSpPr>
          <p:cNvPr id="7" name="Shape 88">
            <a:extLst>
              <a:ext uri="{FF2B5EF4-FFF2-40B4-BE49-F238E27FC236}">
                <a16:creationId xmlns:a16="http://schemas.microsoft.com/office/drawing/2014/main" id="{8E32DA3B-B5A1-4949-AD73-DF05B4CF83E7}"/>
              </a:ext>
            </a:extLst>
          </p:cNvPr>
          <p:cNvSpPr txBox="1">
            <a:spLocks/>
          </p:cNvSpPr>
          <p:nvPr/>
        </p:nvSpPr>
        <p:spPr>
          <a:xfrm>
            <a:off x="356615" y="1941325"/>
            <a:ext cx="8449055" cy="111825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Core tenets</a:t>
            </a:r>
          </a:p>
          <a:p>
            <a:pPr marL="115888" lvl="1" indent="-115888">
              <a:spcBef>
                <a:spcPts val="200"/>
              </a:spcBef>
            </a:pPr>
            <a:r>
              <a:rPr lang="en" sz="1100" dirty="0">
                <a:gradFill>
                  <a:gsLst>
                    <a:gs pos="70787">
                      <a:schemeClr val="tx1"/>
                    </a:gs>
                    <a:gs pos="45506">
                      <a:schemeClr val="tx1"/>
                    </a:gs>
                  </a:gsLst>
                  <a:lin ang="5400000" scaled="1"/>
                </a:gradFill>
              </a:rPr>
              <a:t>Platform for enterprises to run production-grade workloads</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Provides a native and upstream Kubernetes experience</a:t>
            </a:r>
          </a:p>
          <a:p>
            <a:pPr marL="115888" lvl="1" indent="-115888">
              <a:spcBef>
                <a:spcPts val="200"/>
              </a:spcBef>
            </a:pPr>
            <a:r>
              <a:rPr lang="en" sz="1100" dirty="0">
                <a:gradFill>
                  <a:gsLst>
                    <a:gs pos="70787">
                      <a:schemeClr val="tx1"/>
                    </a:gs>
                    <a:gs pos="45506">
                      <a:schemeClr val="tx1"/>
                    </a:gs>
                  </a:gsLst>
                  <a:lin ang="5400000" scaled="1"/>
                </a:gradFill>
              </a:rPr>
              <a:t>Not forced to use additional AWS services, but offer seamless integration</a:t>
            </a:r>
          </a:p>
          <a:p>
            <a:pPr marL="115888" lvl="1" indent="-115888">
              <a:spcBef>
                <a:spcPts val="200"/>
              </a:spcBef>
            </a:pPr>
            <a:r>
              <a:rPr lang="en" sz="1100" dirty="0">
                <a:gradFill>
                  <a:gsLst>
                    <a:gs pos="70787">
                      <a:schemeClr val="tx1"/>
                    </a:gs>
                    <a:gs pos="45506">
                      <a:schemeClr val="tx1"/>
                    </a:gs>
                  </a:gsLst>
                  <a:lin ang="5400000" scaled="1"/>
                </a:gradFill>
              </a:rPr>
              <a:t>Actively contributes to the Kubernetes project</a:t>
            </a:r>
          </a:p>
        </p:txBody>
      </p:sp>
      <p:sp>
        <p:nvSpPr>
          <p:cNvPr id="8" name="Shape 88">
            <a:extLst>
              <a:ext uri="{FF2B5EF4-FFF2-40B4-BE49-F238E27FC236}">
                <a16:creationId xmlns:a16="http://schemas.microsoft.com/office/drawing/2014/main" id="{CECCAD66-DEB1-4DEF-841C-015FDF6AAEB3}"/>
              </a:ext>
            </a:extLst>
          </p:cNvPr>
          <p:cNvSpPr txBox="1">
            <a:spLocks/>
          </p:cNvSpPr>
          <p:nvPr/>
        </p:nvSpPr>
        <p:spPr>
          <a:xfrm>
            <a:off x="356615" y="320259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APIs</a:t>
            </a:r>
            <a:endParaRPr lang="en-US" dirty="0">
              <a:gradFill>
                <a:gsLst>
                  <a:gs pos="70787">
                    <a:schemeClr val="tx1"/>
                  </a:gs>
                  <a:gs pos="45506">
                    <a:schemeClr val="tx1"/>
                  </a:gs>
                </a:gsLst>
                <a:lin ang="5400000" scaled="1"/>
              </a:gradFill>
            </a:endParaRPr>
          </a:p>
        </p:txBody>
      </p:sp>
      <p:cxnSp>
        <p:nvCxnSpPr>
          <p:cNvPr id="9" name="Straight Connector 8">
            <a:extLst>
              <a:ext uri="{FF2B5EF4-FFF2-40B4-BE49-F238E27FC236}">
                <a16:creationId xmlns:a16="http://schemas.microsoft.com/office/drawing/2014/main" id="{884E9064-2EBF-4E1D-A6EB-15DCC933E99D}"/>
              </a:ext>
            </a:extLst>
          </p:cNvPr>
          <p:cNvCxnSpPr/>
          <p:nvPr/>
        </p:nvCxnSpPr>
        <p:spPr>
          <a:xfrm>
            <a:off x="457200" y="135747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5904836-E2BE-4DFE-8102-785320622B2D}"/>
              </a:ext>
            </a:extLst>
          </p:cNvPr>
          <p:cNvCxnSpPr/>
          <p:nvPr/>
        </p:nvCxnSpPr>
        <p:spPr>
          <a:xfrm>
            <a:off x="457200" y="183904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115A384-7B8A-451B-B192-7806999D9CA0}"/>
              </a:ext>
            </a:extLst>
          </p:cNvPr>
          <p:cNvCxnSpPr/>
          <p:nvPr/>
        </p:nvCxnSpPr>
        <p:spPr>
          <a:xfrm>
            <a:off x="457200" y="31003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764D9FF-8BD0-4447-ABCC-62038C0DF441}"/>
              </a:ext>
            </a:extLst>
          </p:cNvPr>
          <p:cNvCxnSpPr/>
          <p:nvPr/>
        </p:nvCxnSpPr>
        <p:spPr>
          <a:xfrm>
            <a:off x="457200" y="35818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903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Deployments</a:t>
            </a:r>
          </a:p>
        </p:txBody>
      </p:sp>
    </p:spTree>
    <p:extLst>
      <p:ext uri="{BB962C8B-B14F-4D97-AF65-F5344CB8AC3E}">
        <p14:creationId xmlns:p14="http://schemas.microsoft.com/office/powerpoint/2010/main" val="605017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9248" y="130237"/>
            <a:ext cx="6556502" cy="4787286"/>
          </a:xfrm>
          <a:prstGeom prst="rect">
            <a:avLst/>
          </a:prstGeom>
        </p:spPr>
      </p:pic>
      <p:pic>
        <p:nvPicPr>
          <p:cNvPr id="5" name="Picture 4"/>
          <p:cNvPicPr>
            <a:picLocks noChangeAspect="1"/>
          </p:cNvPicPr>
          <p:nvPr/>
        </p:nvPicPr>
        <p:blipFill>
          <a:blip r:embed="rId4"/>
          <a:stretch>
            <a:fillRect/>
          </a:stretch>
        </p:blipFill>
        <p:spPr>
          <a:xfrm>
            <a:off x="451040" y="1707878"/>
            <a:ext cx="1431147" cy="1275588"/>
          </a:xfrm>
          <a:prstGeom prst="rect">
            <a:avLst/>
          </a:prstGeom>
        </p:spPr>
      </p:pic>
      <p:sp>
        <p:nvSpPr>
          <p:cNvPr id="6"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solidFill>
                  <a:srgbClr val="474746"/>
                </a:solidFill>
              </a:rPr>
              <a:t>Architecture</a:t>
            </a:r>
          </a:p>
        </p:txBody>
      </p:sp>
    </p:spTree>
    <p:extLst>
      <p:ext uri="{BB962C8B-B14F-4D97-AF65-F5344CB8AC3E}">
        <p14:creationId xmlns:p14="http://schemas.microsoft.com/office/powerpoint/2010/main" val="231208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3371" y="897879"/>
            <a:ext cx="7086566" cy="4247317"/>
          </a:xfrm>
          <a:prstGeom prst="rect">
            <a:avLst/>
          </a:prstGeom>
          <a:noFill/>
        </p:spPr>
        <p:txBody>
          <a:bodyPr wrap="square" rtlCol="0">
            <a:spAutoFit/>
          </a:bodyPr>
          <a:lstStyle/>
          <a:p>
            <a:pPr marL="285743" indent="-285743">
              <a:buFont typeface="Arial" charset="0"/>
              <a:buChar char="•"/>
            </a:pPr>
            <a:r>
              <a:rPr lang="en-US" dirty="0"/>
              <a:t>Owned by Kubernetes AWS SIG; successor to </a:t>
            </a:r>
            <a:r>
              <a:rPr lang="en-US" dirty="0" err="1"/>
              <a:t>kube-up.sh</a:t>
            </a:r>
            <a:endParaRPr lang="en-US" dirty="0"/>
          </a:p>
          <a:p>
            <a:pPr marL="285743" indent="-285743">
              <a:buFont typeface="Arial" charset="0"/>
              <a:buChar char="•"/>
            </a:pPr>
            <a:endParaRPr lang="en-US" dirty="0"/>
          </a:p>
          <a:p>
            <a:pPr marL="285743" indent="-285743">
              <a:buFont typeface="Arial" charset="0"/>
              <a:buChar char="•"/>
            </a:pPr>
            <a:r>
              <a:rPr lang="en-US" dirty="0"/>
              <a:t>CLI tool for launching and managing clusters</a:t>
            </a:r>
          </a:p>
          <a:p>
            <a:pPr marL="285743" indent="-285743">
              <a:buFont typeface="Arial" charset="0"/>
              <a:buChar char="•"/>
            </a:pPr>
            <a:endParaRPr lang="en-US" dirty="0"/>
          </a:p>
          <a:p>
            <a:pPr marL="285743" indent="-285743">
              <a:buFont typeface="Arial" charset="0"/>
              <a:buChar char="•"/>
            </a:pPr>
            <a:r>
              <a:rPr lang="en-US" dirty="0"/>
              <a:t>Can provision simple single-AZ clusters or multi-AZ production ready clusters</a:t>
            </a:r>
          </a:p>
          <a:p>
            <a:pPr marL="285743" indent="-285743">
              <a:buFont typeface="Arial" charset="0"/>
              <a:buChar char="•"/>
            </a:pPr>
            <a:endParaRPr lang="en-US" dirty="0"/>
          </a:p>
          <a:p>
            <a:pPr marL="285743" indent="-285743">
              <a:buFont typeface="Arial" charset="0"/>
              <a:buChar char="•"/>
            </a:pPr>
            <a:r>
              <a:rPr lang="en-US" dirty="0"/>
              <a:t>Provides choice of networking configuration</a:t>
            </a:r>
          </a:p>
          <a:p>
            <a:pPr marL="285743" indent="-285743">
              <a:buFont typeface="Arial" charset="0"/>
              <a:buChar char="•"/>
            </a:pPr>
            <a:endParaRPr lang="en-US" dirty="0"/>
          </a:p>
          <a:p>
            <a:pPr marL="285743" indent="-285743">
              <a:buFont typeface="Arial" charset="0"/>
              <a:buChar char="•"/>
            </a:pPr>
            <a:r>
              <a:rPr lang="en-US" dirty="0"/>
              <a:t>Manages DNS configuration in Route53</a:t>
            </a:r>
          </a:p>
          <a:p>
            <a:pPr marL="285743" indent="-285743">
              <a:buFont typeface="Arial" charset="0"/>
              <a:buChar char="•"/>
            </a:pPr>
            <a:endParaRPr lang="en-US" dirty="0"/>
          </a:p>
          <a:p>
            <a:pPr marL="285743" indent="-285743">
              <a:buFont typeface="Arial" charset="0"/>
              <a:buChar char="•"/>
            </a:pPr>
            <a:r>
              <a:rPr lang="en-US" dirty="0"/>
              <a:t>Can generate Terraform </a:t>
            </a:r>
            <a:r>
              <a:rPr lang="en-US" dirty="0" err="1"/>
              <a:t>config</a:t>
            </a:r>
            <a:r>
              <a:rPr lang="en-US" dirty="0"/>
              <a:t> and basic CloudFormation</a:t>
            </a:r>
          </a:p>
          <a:p>
            <a:pPr marL="285743" indent="-285743">
              <a:buFont typeface="Arial" charset="0"/>
              <a:buChar char="•"/>
            </a:pPr>
            <a:endParaRPr lang="en-US" dirty="0"/>
          </a:p>
          <a:p>
            <a:pPr marL="285743" indent="-285743">
              <a:buFont typeface="Arial" charset="0"/>
              <a:buChar char="•"/>
            </a:pPr>
            <a:r>
              <a:rPr lang="en-US" dirty="0"/>
              <a:t>Stores cluster state in S3</a:t>
            </a:r>
          </a:p>
          <a:p>
            <a:pPr marL="285743" indent="-285743">
              <a:buFont typeface="Arial" charset="0"/>
              <a:buChar char="•"/>
            </a:pPr>
            <a:endParaRPr lang="en-US" dirty="0"/>
          </a:p>
        </p:txBody>
      </p:sp>
      <p:sp>
        <p:nvSpPr>
          <p:cNvPr id="4"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381528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64" y="734368"/>
            <a:ext cx="6006309" cy="4074836"/>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1168520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09" y="938407"/>
            <a:ext cx="7334865" cy="3484061"/>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297058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660400" y="1549400"/>
            <a:ext cx="8039100" cy="3693319"/>
          </a:xfrm>
          <a:prstGeom prst="rect">
            <a:avLst/>
          </a:prstGeom>
          <a:noFill/>
        </p:spPr>
        <p:txBody>
          <a:bodyPr wrap="square" rtlCol="0">
            <a:spAutoFit/>
          </a:bodyPr>
          <a:lstStyle/>
          <a:p>
            <a:pPr marL="285743" indent="-285743">
              <a:buFont typeface="Arial" charset="0"/>
              <a:buChar char="•"/>
            </a:pPr>
            <a:r>
              <a:rPr lang="en-US" dirty="0" err="1"/>
              <a:t>Heptio</a:t>
            </a:r>
            <a:r>
              <a:rPr lang="en-US" dirty="0"/>
              <a:t>: Open Source “knowledge base” company founded by Joe Beda + Craig </a:t>
            </a:r>
            <a:r>
              <a:rPr lang="en-US" dirty="0" err="1"/>
              <a:t>McLuckie</a:t>
            </a:r>
            <a:endParaRPr lang="en-US" dirty="0"/>
          </a:p>
          <a:p>
            <a:pPr marL="285743" indent="-285743">
              <a:buFont typeface="Arial" charset="0"/>
              <a:buChar char="•"/>
            </a:pPr>
            <a:endParaRPr lang="en-US" dirty="0"/>
          </a:p>
          <a:p>
            <a:pPr marL="285743" indent="-285743">
              <a:buFont typeface="Arial" charset="0"/>
              <a:buChar char="•"/>
            </a:pPr>
            <a:r>
              <a:rPr lang="en-US" dirty="0" err="1"/>
              <a:t>Heptio</a:t>
            </a:r>
            <a:r>
              <a:rPr lang="en-US" dirty="0"/>
              <a:t> quick start uses CloudFormation to automate deployment. </a:t>
            </a:r>
          </a:p>
          <a:p>
            <a:pPr marL="285743" indent="-285743">
              <a:buFont typeface="Arial" charset="0"/>
              <a:buChar char="•"/>
            </a:pPr>
            <a:endParaRPr lang="en-US" dirty="0"/>
          </a:p>
          <a:p>
            <a:pPr marL="285743" indent="-285743">
              <a:buFont typeface="Arial" charset="0"/>
              <a:buChar char="•"/>
            </a:pPr>
            <a:r>
              <a:rPr lang="en-US" dirty="0"/>
              <a:t>Recommends to run one cluster per AZ and use tooling* to coordinate across </a:t>
            </a:r>
            <a:r>
              <a:rPr lang="en-US" dirty="0" err="1"/>
              <a:t>Azs</a:t>
            </a:r>
            <a:endParaRPr lang="en-US" dirty="0"/>
          </a:p>
          <a:p>
            <a:pPr marL="285743" indent="-285743">
              <a:buFont typeface="Arial" charset="0"/>
              <a:buChar char="•"/>
            </a:pPr>
            <a:endParaRPr lang="en-US" dirty="0"/>
          </a:p>
          <a:p>
            <a:pPr marL="285743" indent="-285743">
              <a:buFont typeface="Arial" charset="0"/>
              <a:buChar char="•"/>
            </a:pPr>
            <a:r>
              <a:rPr lang="en-US" dirty="0" err="1"/>
              <a:t>Heptio’s</a:t>
            </a:r>
            <a:r>
              <a:rPr lang="en-US" dirty="0"/>
              <a:t> position is that the cost and complexity to make the master node highly available isn’t always justified</a:t>
            </a:r>
          </a:p>
          <a:p>
            <a:pPr marL="285743" indent="-285743">
              <a:buFont typeface="Arial" charset="0"/>
              <a:buChar char="•"/>
            </a:pPr>
            <a:endParaRPr lang="en-US" dirty="0"/>
          </a:p>
          <a:p>
            <a:pPr marL="285743" indent="-285743">
              <a:buFont typeface="Arial" charset="0"/>
              <a:buChar char="•"/>
            </a:pPr>
            <a:r>
              <a:rPr lang="en-US" dirty="0"/>
              <a:t>Uses EC2 Auto Recovery in case of hardware failure on a singleton master</a:t>
            </a:r>
          </a:p>
        </p:txBody>
      </p:sp>
      <p:sp>
        <p:nvSpPr>
          <p:cNvPr id="2" name="TextBox 1"/>
          <p:cNvSpPr txBox="1"/>
          <p:nvPr/>
        </p:nvSpPr>
        <p:spPr>
          <a:xfrm>
            <a:off x="1038225" y="4766306"/>
            <a:ext cx="2933700" cy="253916"/>
          </a:xfrm>
          <a:prstGeom prst="rect">
            <a:avLst/>
          </a:prstGeom>
          <a:noFill/>
        </p:spPr>
        <p:txBody>
          <a:bodyPr wrap="square" rtlCol="0">
            <a:spAutoFit/>
          </a:bodyPr>
          <a:lstStyle/>
          <a:p>
            <a:r>
              <a:rPr lang="en-US" sz="1050" dirty="0"/>
              <a:t>* No guidance </a:t>
            </a:r>
            <a:r>
              <a:rPr lang="en-US" sz="1050"/>
              <a:t>on tooling</a:t>
            </a:r>
          </a:p>
        </p:txBody>
      </p:sp>
    </p:spTree>
    <p:extLst>
      <p:ext uri="{BB962C8B-B14F-4D97-AF65-F5344CB8AC3E}">
        <p14:creationId xmlns:p14="http://schemas.microsoft.com/office/powerpoint/2010/main" val="239577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165101" y="1357849"/>
            <a:ext cx="3670300" cy="2400657"/>
          </a:xfrm>
          <a:prstGeom prst="rect">
            <a:avLst/>
          </a:prstGeom>
          <a:noFill/>
        </p:spPr>
        <p:txBody>
          <a:bodyPr wrap="square" rtlCol="0">
            <a:spAutoFit/>
          </a:bodyPr>
          <a:lstStyle/>
          <a:p>
            <a:pPr marL="285743" indent="-285743">
              <a:buFont typeface="Arial" charset="0"/>
              <a:buChar char="•"/>
            </a:pPr>
            <a:r>
              <a:rPr lang="en-US" dirty="0"/>
              <a:t>Not for Production usage</a:t>
            </a:r>
          </a:p>
          <a:p>
            <a:pPr marL="285743" indent="-285743">
              <a:buFont typeface="Arial" charset="0"/>
              <a:buChar char="•"/>
            </a:pPr>
            <a:endParaRPr lang="en-US" dirty="0"/>
          </a:p>
          <a:p>
            <a:pPr marL="285743" indent="-285743">
              <a:buFont typeface="Arial" charset="0"/>
              <a:buChar char="•"/>
            </a:pPr>
            <a:r>
              <a:rPr lang="en-US" dirty="0"/>
              <a:t>Calico and Weave networking support included</a:t>
            </a:r>
          </a:p>
          <a:p>
            <a:pPr marL="285743" indent="-285743">
              <a:buFont typeface="Arial" charset="0"/>
              <a:buChar char="•"/>
            </a:pPr>
            <a:endParaRPr lang="en-US" dirty="0"/>
          </a:p>
          <a:p>
            <a:pPr marL="285743" indent="-285743">
              <a:buFont typeface="Arial" charset="0"/>
              <a:buChar char="•"/>
            </a:pPr>
            <a:r>
              <a:rPr lang="en-US" dirty="0"/>
              <a:t>AMI </a:t>
            </a:r>
            <a:r>
              <a:rPr lang="en-US" dirty="0" err="1"/>
              <a:t>config</a:t>
            </a:r>
            <a:r>
              <a:rPr lang="en-US" dirty="0"/>
              <a:t> based off </a:t>
            </a:r>
            <a:r>
              <a:rPr lang="en-US" sz="1400" dirty="0">
                <a:hlinkClick r:id="rId4"/>
              </a:rPr>
              <a:t>https://github.com/weaveworks/kubernetes-ami</a:t>
            </a:r>
            <a:endParaRPr lang="en-US" sz="1400" dirty="0"/>
          </a:p>
          <a:p>
            <a:pPr marL="285743" indent="-285743">
              <a:buFont typeface="Arial" charset="0"/>
              <a:buChar char="•"/>
            </a:pPr>
            <a:endParaRPr lang="en-US" sz="1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201" y="0"/>
            <a:ext cx="4018359" cy="5143500"/>
          </a:xfrm>
          <a:prstGeom prst="rect">
            <a:avLst/>
          </a:prstGeom>
        </p:spPr>
      </p:pic>
    </p:spTree>
    <p:extLst>
      <p:ext uri="{BB962C8B-B14F-4D97-AF65-F5344CB8AC3E}">
        <p14:creationId xmlns:p14="http://schemas.microsoft.com/office/powerpoint/2010/main" val="201658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901" y="1171735"/>
            <a:ext cx="6527800" cy="3648687"/>
          </a:xfrm>
          <a:prstGeom prst="rect">
            <a:avLst/>
          </a:prstGeom>
        </p:spPr>
      </p:pic>
    </p:spTree>
    <p:extLst>
      <p:ext uri="{BB962C8B-B14F-4D97-AF65-F5344CB8AC3E}">
        <p14:creationId xmlns:p14="http://schemas.microsoft.com/office/powerpoint/2010/main" val="270438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2956" y="1178792"/>
            <a:ext cx="3460955" cy="3970318"/>
          </a:xfrm>
          <a:prstGeom prst="rect">
            <a:avLst/>
          </a:prstGeom>
          <a:noFill/>
        </p:spPr>
        <p:txBody>
          <a:bodyPr wrap="square" rtlCol="0">
            <a:spAutoFit/>
          </a:bodyPr>
          <a:lstStyle/>
          <a:p>
            <a:pPr marL="285743" indent="-285743">
              <a:buFont typeface="Arial" charset="0"/>
              <a:buChar char="•"/>
            </a:pPr>
            <a:r>
              <a:rPr lang="en-US" dirty="0"/>
              <a:t>Tectonic is an “enterprise distribution” of Kubernetes produced by CoreOS</a:t>
            </a:r>
          </a:p>
          <a:p>
            <a:pPr marL="285743" indent="-285743">
              <a:buFont typeface="Arial" charset="0"/>
              <a:buChar char="•"/>
            </a:pPr>
            <a:endParaRPr lang="en-US" dirty="0"/>
          </a:p>
          <a:p>
            <a:pPr marL="285743" indent="-285743">
              <a:buFont typeface="Arial" charset="0"/>
              <a:buChar char="•"/>
            </a:pPr>
            <a:r>
              <a:rPr lang="en-US" dirty="0"/>
              <a:t>Packaged with most current upstream version of Kubernetes, commercial offering comes with features</a:t>
            </a:r>
          </a:p>
          <a:p>
            <a:pPr marL="628643" lvl="1" indent="-285743">
              <a:buFont typeface="Arial" charset="0"/>
              <a:buChar char="•"/>
            </a:pPr>
            <a:r>
              <a:rPr lang="en-US" dirty="0"/>
              <a:t>Up to 10 nodes can be created with free account</a:t>
            </a:r>
          </a:p>
          <a:p>
            <a:pPr marL="285743" indent="-285743">
              <a:buFont typeface="Arial" charset="0"/>
              <a:buChar char="•"/>
            </a:pPr>
            <a:endParaRPr lang="en-US" dirty="0"/>
          </a:p>
          <a:p>
            <a:pPr marL="285743" indent="-285743">
              <a:buFont typeface="Arial" charset="0"/>
              <a:buChar char="•"/>
            </a:pPr>
            <a:r>
              <a:rPr lang="en-US" dirty="0"/>
              <a:t>Installed using GUI installer or Terraform scripts</a:t>
            </a:r>
          </a:p>
          <a:p>
            <a:pPr marL="285743" indent="-285743">
              <a:buFont typeface="Arial"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196" y="1483591"/>
            <a:ext cx="4615674" cy="2400151"/>
          </a:xfrm>
          <a:prstGeom prst="rect">
            <a:avLst/>
          </a:prstGeom>
        </p:spPr>
      </p:pic>
    </p:spTree>
    <p:extLst>
      <p:ext uri="{BB962C8B-B14F-4D97-AF65-F5344CB8AC3E}">
        <p14:creationId xmlns:p14="http://schemas.microsoft.com/office/powerpoint/2010/main" val="154113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4294967295"/>
          </p:nvPr>
        </p:nvSpPr>
        <p:spPr>
          <a:xfrm>
            <a:off x="340592" y="1009332"/>
            <a:ext cx="8205304" cy="3553926"/>
          </a:xfrm>
          <a:prstGeom prst="rect">
            <a:avLst/>
          </a:prstGeom>
        </p:spPr>
        <p:txBody>
          <a:bodyPr/>
          <a:lstStyle/>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Introduce Hands-on Lab</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Deploy Cloud9 for environment to operate</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Prelab for Container deploy beginner </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1 – Create your own Kubernetes cluster</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Create Kubernetes Cluster and join worker nodes</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2- Kubernetes management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Monitoring, Upgrade, Logging, Configuration Management,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3- Kubernetes deployment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Local machine setup, Helm package manager, CICD Workflows,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Advanced Topic</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Best Practices, Future reads</a:t>
            </a:r>
          </a:p>
          <a:p>
            <a:endParaRPr lang="en-US" dirty="0"/>
          </a:p>
        </p:txBody>
      </p:sp>
    </p:spTree>
    <p:extLst>
      <p:ext uri="{BB962C8B-B14F-4D97-AF65-F5344CB8AC3E}">
        <p14:creationId xmlns:p14="http://schemas.microsoft.com/office/powerpoint/2010/main" val="2399798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2862322"/>
          </a:xfrm>
          <a:prstGeom prst="rect">
            <a:avLst/>
          </a:prstGeom>
          <a:noFill/>
        </p:spPr>
        <p:txBody>
          <a:bodyPr wrap="square" rtlCol="0">
            <a:spAutoFit/>
          </a:bodyPr>
          <a:lstStyle/>
          <a:p>
            <a:pPr marL="285743" indent="-285743">
              <a:buFont typeface="Arial" charset="0"/>
              <a:buChar char="•"/>
            </a:pPr>
            <a:r>
              <a:rPr lang="en-US" dirty="0"/>
              <a:t>Self-hosted: uses Kubernetes to schedule and manage its own components</a:t>
            </a:r>
          </a:p>
          <a:p>
            <a:pPr marL="285743" indent="-285743">
              <a:buFont typeface="Arial" charset="0"/>
              <a:buChar char="•"/>
            </a:pPr>
            <a:endParaRPr lang="en-US" dirty="0"/>
          </a:p>
          <a:p>
            <a:pPr marL="285743" indent="-285743">
              <a:buFont typeface="Arial" charset="0"/>
              <a:buChar char="•"/>
            </a:pPr>
            <a:r>
              <a:rPr lang="en-US" dirty="0"/>
              <a:t>Uses “Operators” to provide logic for </a:t>
            </a:r>
            <a:r>
              <a:rPr lang="en-US" i="1" dirty="0"/>
              <a:t>how</a:t>
            </a:r>
            <a:r>
              <a:rPr lang="en-US" dirty="0"/>
              <a:t> to manage Kubernetes and Tectonic components</a:t>
            </a:r>
          </a:p>
          <a:p>
            <a:pPr marL="285743" indent="-285743">
              <a:buFont typeface="Arial" charset="0"/>
              <a:buChar char="•"/>
            </a:pPr>
            <a:endParaRPr lang="en-US" dirty="0"/>
          </a:p>
          <a:p>
            <a:pPr marL="285743" indent="-285743">
              <a:buFont typeface="Arial" charset="0"/>
              <a:buChar char="•"/>
            </a:pPr>
            <a:r>
              <a:rPr lang="en-US" dirty="0"/>
              <a:t>Zero-downtime upgrades of Container Linux and the Cluster itself</a:t>
            </a:r>
          </a:p>
          <a:p>
            <a:pPr marL="285743" indent="-285743">
              <a:buFont typeface="Arial" charset="0"/>
              <a:buChar char="•"/>
            </a:pPr>
            <a:endParaRPr lang="en-US" dirty="0"/>
          </a:p>
          <a:p>
            <a:pPr marL="285743" indent="-285743">
              <a:buFont typeface="Arial" charset="0"/>
              <a:buChar char="•"/>
            </a:pPr>
            <a:r>
              <a:rPr lang="en-US" dirty="0"/>
              <a:t>Generates and manages all TLS components</a:t>
            </a:r>
          </a:p>
          <a:p>
            <a:pPr marL="285743" indent="-285743">
              <a:buFont typeface="Arial" charset="0"/>
              <a:buChar char="•"/>
            </a:pPr>
            <a:endParaRPr lang="en-US" dirty="0"/>
          </a:p>
          <a:p>
            <a:pPr marL="285743" indent="-285743">
              <a:buFont typeface="Arial" charset="0"/>
              <a:buChar char="•"/>
            </a:pPr>
            <a:r>
              <a:rPr lang="en-US" dirty="0"/>
              <a:t>LDAP integration + RBAC</a:t>
            </a:r>
          </a:p>
        </p:txBody>
      </p:sp>
    </p:spTree>
    <p:extLst>
      <p:ext uri="{BB962C8B-B14F-4D97-AF65-F5344CB8AC3E}">
        <p14:creationId xmlns:p14="http://schemas.microsoft.com/office/powerpoint/2010/main" val="241925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3693319"/>
          </a:xfrm>
          <a:prstGeom prst="rect">
            <a:avLst/>
          </a:prstGeom>
          <a:noFill/>
        </p:spPr>
        <p:txBody>
          <a:bodyPr wrap="square" rtlCol="0">
            <a:spAutoFit/>
          </a:bodyPr>
          <a:lstStyle/>
          <a:p>
            <a:r>
              <a:rPr lang="en-US" dirty="0"/>
              <a:t>AWS Integrations:</a:t>
            </a:r>
          </a:p>
          <a:p>
            <a:endParaRPr lang="en-US" dirty="0"/>
          </a:p>
          <a:p>
            <a:pPr marL="285743" indent="-285743">
              <a:buFont typeface="Arial" charset="0"/>
              <a:buChar char="•"/>
            </a:pPr>
            <a:r>
              <a:rPr lang="en-US" dirty="0"/>
              <a:t>KMS to encrypt secrets sent to the control plane</a:t>
            </a:r>
          </a:p>
          <a:p>
            <a:pPr marL="285743" indent="-285743">
              <a:buFont typeface="Arial" charset="0"/>
              <a:buChar char="•"/>
            </a:pPr>
            <a:endParaRPr lang="en-US" dirty="0"/>
          </a:p>
          <a:p>
            <a:pPr marL="285743" indent="-285743">
              <a:buFont typeface="Arial" charset="0"/>
              <a:buChar char="•"/>
            </a:pPr>
            <a:r>
              <a:rPr lang="en-US" dirty="0"/>
              <a:t>Intelligent distribution of components across three AZs</a:t>
            </a:r>
          </a:p>
          <a:p>
            <a:pPr marL="285743" indent="-285743">
              <a:buFont typeface="Arial" charset="0"/>
              <a:buChar char="•"/>
            </a:pPr>
            <a:endParaRPr lang="en-US" dirty="0"/>
          </a:p>
          <a:p>
            <a:pPr marL="285743" indent="-285743">
              <a:buFont typeface="Arial" charset="0"/>
              <a:buChar char="•"/>
            </a:pPr>
            <a:r>
              <a:rPr lang="en-US" dirty="0" err="1"/>
              <a:t>Etcd</a:t>
            </a:r>
            <a:r>
              <a:rPr lang="en-US" dirty="0"/>
              <a:t> + S3 backup and restore</a:t>
            </a:r>
          </a:p>
          <a:p>
            <a:pPr marL="285743" indent="-285743">
              <a:buFont typeface="Arial" charset="0"/>
              <a:buChar char="•"/>
            </a:pPr>
            <a:endParaRPr lang="en-US" dirty="0"/>
          </a:p>
          <a:p>
            <a:pPr marL="285743" indent="-285743">
              <a:buFont typeface="Arial" charset="0"/>
              <a:buChar char="•"/>
            </a:pPr>
            <a:r>
              <a:rPr lang="en-US" dirty="0"/>
              <a:t>Route 53 zone configuration</a:t>
            </a:r>
          </a:p>
          <a:p>
            <a:pPr marL="285743" indent="-285743">
              <a:buFont typeface="Arial" charset="0"/>
              <a:buChar char="•"/>
            </a:pPr>
            <a:endParaRPr lang="en-US" dirty="0"/>
          </a:p>
          <a:p>
            <a:pPr marL="285743" indent="-285743">
              <a:buFont typeface="Arial" charset="0"/>
              <a:buChar char="•"/>
            </a:pPr>
            <a:r>
              <a:rPr lang="en-US" dirty="0"/>
              <a:t>ELBs for API server and Nodes</a:t>
            </a:r>
          </a:p>
          <a:p>
            <a:pPr marL="285743" indent="-285743">
              <a:buFont typeface="Arial" charset="0"/>
              <a:buChar char="•"/>
            </a:pPr>
            <a:endParaRPr lang="en-US" dirty="0"/>
          </a:p>
          <a:p>
            <a:pPr marL="285743" indent="-285743">
              <a:buFont typeface="Arial" charset="0"/>
              <a:buChar char="•"/>
            </a:pPr>
            <a:endParaRPr lang="en-US" dirty="0"/>
          </a:p>
        </p:txBody>
      </p:sp>
    </p:spTree>
    <p:extLst>
      <p:ext uri="{BB962C8B-B14F-4D97-AF65-F5344CB8AC3E}">
        <p14:creationId xmlns:p14="http://schemas.microsoft.com/office/powerpoint/2010/main" val="55014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t>
            </a:r>
            <a:r>
              <a:rPr lang="en-US" dirty="0"/>
              <a:t>-AWS</a:t>
            </a:r>
          </a:p>
        </p:txBody>
      </p:sp>
      <p:sp>
        <p:nvSpPr>
          <p:cNvPr id="3" name="TextBox 2"/>
          <p:cNvSpPr txBox="1"/>
          <p:nvPr/>
        </p:nvSpPr>
        <p:spPr>
          <a:xfrm>
            <a:off x="501446" y="973394"/>
            <a:ext cx="5987845" cy="3785652"/>
          </a:xfrm>
          <a:prstGeom prst="rect">
            <a:avLst/>
          </a:prstGeom>
          <a:noFill/>
        </p:spPr>
        <p:txBody>
          <a:bodyPr wrap="square" rtlCol="0">
            <a:spAutoFit/>
          </a:bodyPr>
          <a:lstStyle/>
          <a:p>
            <a:pPr marL="514337" indent="-285743">
              <a:buFont typeface="Arial"/>
              <a:buChar char="•"/>
            </a:pPr>
            <a:r>
              <a:rPr lang="en" sz="1600" dirty="0" err="1"/>
              <a:t>github.com</a:t>
            </a:r>
            <a:r>
              <a:rPr lang="en" sz="1600" dirty="0"/>
              <a:t>/</a:t>
            </a:r>
            <a:r>
              <a:rPr lang="en" sz="1600" dirty="0" err="1"/>
              <a:t>coreos</a:t>
            </a:r>
            <a:r>
              <a:rPr lang="en" sz="1600" dirty="0"/>
              <a:t>/</a:t>
            </a:r>
            <a:r>
              <a:rPr lang="en" sz="1600" dirty="0" err="1"/>
              <a:t>kube-aws</a:t>
            </a:r>
            <a:endParaRPr lang="en-US" sz="1600" dirty="0"/>
          </a:p>
          <a:p>
            <a:pPr marL="228594"/>
            <a:endParaRPr lang="en" sz="1600" dirty="0"/>
          </a:p>
          <a:p>
            <a:pPr marL="514337" indent="-285743">
              <a:buFont typeface="Arial"/>
              <a:buChar char="•"/>
            </a:pPr>
            <a:r>
              <a:rPr lang="en" sz="1600" dirty="0" err="1"/>
              <a:t>kube-aws</a:t>
            </a:r>
            <a:r>
              <a:rPr lang="en" sz="1600" dirty="0"/>
              <a:t> is a templating engine for </a:t>
            </a:r>
            <a:r>
              <a:rPr lang="en-US" sz="1600" dirty="0"/>
              <a:t>AWS C</a:t>
            </a:r>
            <a:r>
              <a:rPr lang="en" sz="1600" dirty="0" err="1"/>
              <a:t>loudformation</a:t>
            </a:r>
            <a:r>
              <a:rPr lang="en" sz="1600" dirty="0"/>
              <a:t> </a:t>
            </a:r>
            <a:r>
              <a:rPr lang="en-US" sz="1600" dirty="0"/>
              <a:t>templates</a:t>
            </a:r>
          </a:p>
          <a:p>
            <a:pPr marL="514337" indent="-285743">
              <a:buFont typeface="Arial"/>
              <a:buChar char="•"/>
            </a:pPr>
            <a:endParaRPr lang="en" sz="1600" dirty="0"/>
          </a:p>
          <a:p>
            <a:pPr marL="514337" indent="-285743">
              <a:buFont typeface="Arial"/>
              <a:buChar char="•"/>
            </a:pPr>
            <a:r>
              <a:rPr lang="en" sz="1600" dirty="0"/>
              <a:t>All assets (</a:t>
            </a:r>
            <a:r>
              <a:rPr lang="en" sz="1600" dirty="0" err="1"/>
              <a:t>CloudFormation</a:t>
            </a:r>
            <a:r>
              <a:rPr lang="en" sz="1600" dirty="0"/>
              <a:t>, </a:t>
            </a:r>
            <a:r>
              <a:rPr lang="en" sz="1600" dirty="0" err="1"/>
              <a:t>userdata</a:t>
            </a:r>
            <a:r>
              <a:rPr lang="en" sz="1600" dirty="0"/>
              <a:t> for instances) are declarative templates that can be checked into </a:t>
            </a:r>
            <a:r>
              <a:rPr lang="en" sz="1600" dirty="0" err="1"/>
              <a:t>git</a:t>
            </a:r>
            <a:r>
              <a:rPr lang="en" sz="1600" dirty="0"/>
              <a:t> </a:t>
            </a:r>
            <a:r>
              <a:rPr lang="en-US" sz="1600" dirty="0"/>
              <a:t>and version controlled</a:t>
            </a:r>
          </a:p>
          <a:p>
            <a:pPr marL="514337" indent="-285743">
              <a:buFont typeface="Arial"/>
              <a:buChar char="•"/>
            </a:pPr>
            <a:endParaRPr lang="en" sz="1600" dirty="0"/>
          </a:p>
          <a:p>
            <a:pPr marL="514337" indent="-285743">
              <a:buFont typeface="Arial"/>
              <a:buChar char="•"/>
            </a:pPr>
            <a:r>
              <a:rPr lang="en-US" sz="1600" dirty="0"/>
              <a:t>Uses Amazon </a:t>
            </a:r>
            <a:r>
              <a:rPr lang="en" sz="1600" dirty="0"/>
              <a:t>KMS to encrypt all secrets before putting them into assets files</a:t>
            </a:r>
            <a:r>
              <a:rPr lang="en-US" sz="1600" dirty="0"/>
              <a:t>. Secrets are u</a:t>
            </a:r>
            <a:r>
              <a:rPr lang="en" sz="1600" dirty="0" err="1"/>
              <a:t>nlocked</a:t>
            </a:r>
            <a:r>
              <a:rPr lang="en" sz="1600" dirty="0"/>
              <a:t> once the machines boot into their IAM roles</a:t>
            </a:r>
            <a:endParaRPr lang="en-US" sz="1600" dirty="0"/>
          </a:p>
          <a:p>
            <a:pPr marL="228594"/>
            <a:endParaRPr lang="en" sz="1600" dirty="0"/>
          </a:p>
          <a:p>
            <a:pPr marL="514337" indent="-285743">
              <a:buFont typeface="Arial"/>
              <a:buChar char="•"/>
            </a:pPr>
            <a:r>
              <a:rPr lang="en" sz="1600" dirty="0"/>
              <a:t>Spreading of workers and control plane nodes across AZs</a:t>
            </a:r>
          </a:p>
          <a:p>
            <a:endParaRPr lang="en-US" sz="1600" dirty="0"/>
          </a:p>
        </p:txBody>
      </p:sp>
    </p:spTree>
    <p:extLst>
      <p:ext uri="{BB962C8B-B14F-4D97-AF65-F5344CB8AC3E}">
        <p14:creationId xmlns:p14="http://schemas.microsoft.com/office/powerpoint/2010/main" val="2801248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KubeADM</a:t>
            </a:r>
            <a:endParaRPr lang="en-US" dirty="0"/>
          </a:p>
        </p:txBody>
      </p:sp>
      <p:sp>
        <p:nvSpPr>
          <p:cNvPr id="3" name="TextBox 2"/>
          <p:cNvSpPr txBox="1"/>
          <p:nvPr/>
        </p:nvSpPr>
        <p:spPr>
          <a:xfrm>
            <a:off x="432620" y="1140542"/>
            <a:ext cx="7364362" cy="2862322"/>
          </a:xfrm>
          <a:prstGeom prst="rect">
            <a:avLst/>
          </a:prstGeom>
          <a:noFill/>
        </p:spPr>
        <p:txBody>
          <a:bodyPr wrap="square" rtlCol="0">
            <a:spAutoFit/>
          </a:bodyPr>
          <a:lstStyle/>
          <a:p>
            <a:pPr marL="285743" indent="-285743">
              <a:buFont typeface="Arial" charset="0"/>
              <a:buChar char="•"/>
            </a:pPr>
            <a:r>
              <a:rPr lang="en-US" dirty="0"/>
              <a:t>OS level tool for bootstrapping a cluster</a:t>
            </a:r>
          </a:p>
          <a:p>
            <a:pPr marL="285743" indent="-285743">
              <a:buFont typeface="Arial" charset="0"/>
              <a:buChar char="•"/>
            </a:pPr>
            <a:endParaRPr lang="en-US" dirty="0"/>
          </a:p>
          <a:p>
            <a:pPr marL="285743" indent="-285743">
              <a:buFont typeface="Arial" charset="0"/>
              <a:buChar char="•"/>
            </a:pPr>
            <a:r>
              <a:rPr lang="en-US" dirty="0"/>
              <a:t>Does not manage any underlying infrastructure</a:t>
            </a:r>
          </a:p>
          <a:p>
            <a:pPr marL="285743" indent="-285743">
              <a:buFont typeface="Arial" charset="0"/>
              <a:buChar char="•"/>
            </a:pPr>
            <a:endParaRPr lang="en-US" dirty="0"/>
          </a:p>
          <a:p>
            <a:pPr marL="285743" indent="-285743">
              <a:buFont typeface="Arial" charset="0"/>
              <a:buChar char="•"/>
            </a:pPr>
            <a:r>
              <a:rPr lang="en-US" dirty="0"/>
              <a:t>Intended to be used as part of another provisioning tool, i.e. in </a:t>
            </a:r>
            <a:r>
              <a:rPr lang="en-US" dirty="0" err="1"/>
              <a:t>userdata</a:t>
            </a:r>
            <a:r>
              <a:rPr lang="en-US" dirty="0"/>
              <a:t>, </a:t>
            </a:r>
            <a:r>
              <a:rPr lang="en-US" dirty="0" err="1"/>
              <a:t>cloudformation</a:t>
            </a:r>
            <a:r>
              <a:rPr lang="en-US" dirty="0"/>
              <a:t>, terraform, </a:t>
            </a:r>
            <a:r>
              <a:rPr lang="en-US" dirty="0" err="1"/>
              <a:t>etc</a:t>
            </a:r>
            <a:endParaRPr lang="en-US" dirty="0"/>
          </a:p>
          <a:p>
            <a:pPr marL="285743" indent="-285743">
              <a:buFont typeface="Arial" charset="0"/>
              <a:buChar char="•"/>
            </a:pPr>
            <a:endParaRPr lang="en-US" dirty="0"/>
          </a:p>
          <a:p>
            <a:pPr marL="285743" indent="-285743">
              <a:buFont typeface="Arial" charset="0"/>
              <a:buChar char="•"/>
            </a:pPr>
            <a:r>
              <a:rPr lang="en-US" dirty="0"/>
              <a:t>Requires installation of </a:t>
            </a:r>
            <a:r>
              <a:rPr lang="en-US" dirty="0" err="1"/>
              <a:t>docker</a:t>
            </a:r>
            <a:r>
              <a:rPr lang="en-US" dirty="0"/>
              <a:t>, </a:t>
            </a:r>
            <a:r>
              <a:rPr lang="en-US" dirty="0" err="1"/>
              <a:t>kubelet</a:t>
            </a:r>
            <a:r>
              <a:rPr lang="en-US" dirty="0"/>
              <a:t>, </a:t>
            </a:r>
            <a:r>
              <a:rPr lang="en-US" dirty="0" err="1"/>
              <a:t>kubectl</a:t>
            </a:r>
            <a:r>
              <a:rPr lang="en-US" dirty="0"/>
              <a:t> </a:t>
            </a:r>
          </a:p>
          <a:p>
            <a:pPr marL="285743" indent="-285743">
              <a:buFont typeface="Arial" charset="0"/>
              <a:buChar char="•"/>
            </a:pPr>
            <a:endParaRPr lang="en-US" dirty="0"/>
          </a:p>
          <a:p>
            <a:pPr marL="285743" indent="-285743">
              <a:buFont typeface="Arial" charset="0"/>
              <a:buChar char="•"/>
            </a:pPr>
            <a:r>
              <a:rPr lang="en-US" dirty="0"/>
              <a:t>`</a:t>
            </a:r>
            <a:r>
              <a:rPr lang="en-US" dirty="0" err="1"/>
              <a:t>Kubeadm</a:t>
            </a:r>
            <a:r>
              <a:rPr lang="en-US" dirty="0"/>
              <a:t> </a:t>
            </a:r>
            <a:r>
              <a:rPr lang="en-US" dirty="0" err="1"/>
              <a:t>init</a:t>
            </a:r>
            <a:r>
              <a:rPr lang="en-US" dirty="0"/>
              <a:t>` initializes a master, `</a:t>
            </a:r>
            <a:r>
              <a:rPr lang="en-US" dirty="0" err="1"/>
              <a:t>kubeadm</a:t>
            </a:r>
            <a:r>
              <a:rPr lang="en-US" dirty="0"/>
              <a:t> join` joins the cluster</a:t>
            </a:r>
          </a:p>
        </p:txBody>
      </p:sp>
    </p:spTree>
    <p:extLst>
      <p:ext uri="{BB962C8B-B14F-4D97-AF65-F5344CB8AC3E}">
        <p14:creationId xmlns:p14="http://schemas.microsoft.com/office/powerpoint/2010/main" val="326096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Minikube</a:t>
            </a:r>
            <a:endParaRPr lang="en-US" dirty="0"/>
          </a:p>
        </p:txBody>
      </p:sp>
      <p:sp>
        <p:nvSpPr>
          <p:cNvPr id="3" name="Content Placeholder 2"/>
          <p:cNvSpPr>
            <a:spLocks noGrp="1"/>
          </p:cNvSpPr>
          <p:nvPr>
            <p:ph sz="quarter" idx="10"/>
          </p:nvPr>
        </p:nvSpPr>
        <p:spPr/>
        <p:txBody>
          <a:bodyPr/>
          <a:lstStyle/>
          <a:p>
            <a:r>
              <a:rPr lang="en-US" sz="1600" dirty="0"/>
              <a:t>Runs a single node cluster in a VM</a:t>
            </a:r>
          </a:p>
          <a:p>
            <a:pPr lvl="1"/>
            <a:r>
              <a:rPr lang="en-US" sz="1600" dirty="0"/>
              <a:t>	OSX: </a:t>
            </a:r>
            <a:r>
              <a:rPr lang="en-US" sz="1600" dirty="0" err="1"/>
              <a:t>xhyve</a:t>
            </a:r>
            <a:r>
              <a:rPr lang="en-US" sz="1600" dirty="0"/>
              <a:t>, </a:t>
            </a:r>
            <a:r>
              <a:rPr lang="en-US" sz="1600" dirty="0" err="1"/>
              <a:t>VirtualBox</a:t>
            </a:r>
            <a:r>
              <a:rPr lang="en-US" sz="1600" dirty="0"/>
              <a:t> or VMWare Fusion</a:t>
            </a:r>
          </a:p>
          <a:p>
            <a:pPr lvl="1"/>
            <a:r>
              <a:rPr lang="en-US" sz="1600" dirty="0"/>
              <a:t>	Linux: </a:t>
            </a:r>
            <a:r>
              <a:rPr lang="en-US" sz="1600" dirty="0" err="1"/>
              <a:t>VirtualBox</a:t>
            </a:r>
            <a:r>
              <a:rPr lang="en-US" sz="1600" dirty="0"/>
              <a:t> or </a:t>
            </a:r>
            <a:r>
              <a:rPr lang="en-US" sz="1600" dirty="0" err="1"/>
              <a:t>kvm</a:t>
            </a:r>
            <a:endParaRPr lang="en-US" sz="1600" dirty="0"/>
          </a:p>
          <a:p>
            <a:pPr lvl="1"/>
            <a:r>
              <a:rPr lang="en-US" sz="1600" dirty="0"/>
              <a:t>	Windows: </a:t>
            </a:r>
            <a:r>
              <a:rPr lang="en-US" sz="1600" dirty="0" err="1"/>
              <a:t>VirtualBox</a:t>
            </a:r>
            <a:r>
              <a:rPr lang="en-US" sz="1600" dirty="0"/>
              <a:t> or Hyper-V</a:t>
            </a:r>
          </a:p>
          <a:p>
            <a:r>
              <a:rPr lang="en-US" sz="1600" dirty="0"/>
              <a:t>Targeted for local development</a:t>
            </a:r>
          </a:p>
          <a:p>
            <a:r>
              <a:rPr lang="en-US" sz="1600" dirty="0"/>
              <a:t>Flow</a:t>
            </a:r>
          </a:p>
          <a:p>
            <a:pPr lvl="1"/>
            <a:r>
              <a:rPr lang="en-US" sz="1600" dirty="0"/>
              <a:t>	brew cask install </a:t>
            </a:r>
            <a:r>
              <a:rPr lang="en-US" sz="1600" dirty="0" err="1"/>
              <a:t>minikube</a:t>
            </a:r>
            <a:endParaRPr lang="en-US" sz="1600" dirty="0"/>
          </a:p>
          <a:p>
            <a:pPr lvl="1"/>
            <a:r>
              <a:rPr lang="en-US" sz="1600" dirty="0"/>
              <a:t>	</a:t>
            </a:r>
            <a:r>
              <a:rPr lang="en-US" sz="1600" dirty="0" err="1"/>
              <a:t>minikube</a:t>
            </a:r>
            <a:r>
              <a:rPr lang="en-US" sz="1600" dirty="0"/>
              <a:t> start</a:t>
            </a:r>
          </a:p>
          <a:p>
            <a:pPr lvl="1"/>
            <a:r>
              <a:rPr lang="en-US" sz="1600" dirty="0"/>
              <a:t>	</a:t>
            </a:r>
            <a:r>
              <a:rPr lang="en-US" sz="1600" dirty="0" err="1"/>
              <a:t>kubectl</a:t>
            </a:r>
            <a:r>
              <a:rPr lang="en-US" sz="1600" dirty="0"/>
              <a:t> create </a:t>
            </a:r>
            <a:r>
              <a:rPr lang="mr-IN" sz="1600" dirty="0"/>
              <a:t>–</a:t>
            </a:r>
            <a:r>
              <a:rPr lang="en-US" sz="1600" dirty="0"/>
              <a:t>f &lt;file&gt;</a:t>
            </a:r>
          </a:p>
          <a:p>
            <a:r>
              <a:rPr lang="en-US" sz="1600" dirty="0"/>
              <a:t>https://</a:t>
            </a:r>
            <a:r>
              <a:rPr lang="en-US" sz="1600" dirty="0" err="1"/>
              <a:t>github.com</a:t>
            </a:r>
            <a:r>
              <a:rPr lang="en-US" sz="1600" dirty="0"/>
              <a:t>/</a:t>
            </a:r>
            <a:r>
              <a:rPr lang="en-US" sz="1600" dirty="0" err="1"/>
              <a:t>kubernetes</a:t>
            </a:r>
            <a:r>
              <a:rPr lang="en-US" sz="1600" dirty="0"/>
              <a:t>/</a:t>
            </a:r>
            <a:r>
              <a:rPr lang="en-US" sz="1600" dirty="0" err="1"/>
              <a:t>minikube</a:t>
            </a:r>
            <a:endParaRPr lang="en-US" sz="1600" dirty="0"/>
          </a:p>
        </p:txBody>
      </p:sp>
      <p:pic>
        <p:nvPicPr>
          <p:cNvPr id="4" name="Image" descr="Image"/>
          <p:cNvPicPr>
            <a:picLocks noChangeAspect="1"/>
          </p:cNvPicPr>
          <p:nvPr/>
        </p:nvPicPr>
        <p:blipFill>
          <a:blip r:embed="rId2">
            <a:extLst/>
          </a:blip>
          <a:stretch>
            <a:fillRect/>
          </a:stretch>
        </p:blipFill>
        <p:spPr>
          <a:xfrm>
            <a:off x="6844855" y="36309"/>
            <a:ext cx="2194974" cy="622330"/>
          </a:xfrm>
          <a:prstGeom prst="rect">
            <a:avLst/>
          </a:prstGeom>
          <a:ln w="12700">
            <a:miter lim="400000"/>
          </a:ln>
        </p:spPr>
      </p:pic>
    </p:spTree>
    <p:extLst>
      <p:ext uri="{BB962C8B-B14F-4D97-AF65-F5344CB8AC3E}">
        <p14:creationId xmlns:p14="http://schemas.microsoft.com/office/powerpoint/2010/main" val="345348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Getting Started</a:t>
            </a:r>
          </a:p>
        </p:txBody>
      </p:sp>
      <p:pic>
        <p:nvPicPr>
          <p:cNvPr id="4" name="Picture 3"/>
          <p:cNvPicPr>
            <a:picLocks noChangeAspect="1"/>
          </p:cNvPicPr>
          <p:nvPr/>
        </p:nvPicPr>
        <p:blipFill>
          <a:blip r:embed="rId3"/>
          <a:stretch>
            <a:fillRect/>
          </a:stretch>
        </p:blipFill>
        <p:spPr>
          <a:xfrm>
            <a:off x="1384806" y="1066074"/>
            <a:ext cx="6080867" cy="4077426"/>
          </a:xfrm>
          <a:prstGeom prst="rect">
            <a:avLst/>
          </a:prstGeom>
        </p:spPr>
      </p:pic>
      <p:sp>
        <p:nvSpPr>
          <p:cNvPr id="5" name="TextBox 4"/>
          <p:cNvSpPr txBox="1"/>
          <p:nvPr/>
        </p:nvSpPr>
        <p:spPr>
          <a:xfrm>
            <a:off x="1366162" y="2089127"/>
            <a:ext cx="6429965" cy="1015663"/>
          </a:xfrm>
          <a:prstGeom prst="rect">
            <a:avLst/>
          </a:prstGeom>
          <a:noFill/>
        </p:spPr>
        <p:txBody>
          <a:bodyPr wrap="none" rtlCol="0">
            <a:spAutoFit/>
          </a:bodyPr>
          <a:lstStyle/>
          <a:p>
            <a:pPr defTabSz="457178"/>
            <a:r>
              <a:rPr lang="en-US" sz="6000" dirty="0" err="1">
                <a:solidFill>
                  <a:srgbClr val="FF0080"/>
                </a:solidFill>
              </a:rPr>
              <a:t>kubernetes-aws.io</a:t>
            </a:r>
            <a:endParaRPr lang="en-US" sz="6000" dirty="0">
              <a:solidFill>
                <a:srgbClr val="FF0080"/>
              </a:solidFill>
            </a:endParaRPr>
          </a:p>
        </p:txBody>
      </p:sp>
    </p:spTree>
    <p:extLst>
      <p:ext uri="{BB962C8B-B14F-4D97-AF65-F5344CB8AC3E}">
        <p14:creationId xmlns:p14="http://schemas.microsoft.com/office/powerpoint/2010/main" val="18386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Workshop</a:t>
            </a:r>
          </a:p>
        </p:txBody>
      </p:sp>
      <p:sp>
        <p:nvSpPr>
          <p:cNvPr id="3" name="Rectangle 2"/>
          <p:cNvSpPr/>
          <p:nvPr/>
        </p:nvSpPr>
        <p:spPr>
          <a:xfrm>
            <a:off x="461560" y="2015342"/>
            <a:ext cx="8821646" cy="507831"/>
          </a:xfrm>
          <a:prstGeom prst="rect">
            <a:avLst/>
          </a:prstGeom>
        </p:spPr>
        <p:txBody>
          <a:bodyPr wrap="none">
            <a:spAutoFit/>
          </a:bodyPr>
          <a:lstStyle/>
          <a:p>
            <a:r>
              <a:rPr lang="en-US" sz="2700" dirty="0"/>
              <a:t>https://</a:t>
            </a:r>
            <a:r>
              <a:rPr lang="en-US" sz="2700" dirty="0" err="1"/>
              <a:t>github.com</a:t>
            </a:r>
            <a:r>
              <a:rPr lang="en-US" sz="2700" dirty="0"/>
              <a:t>/</a:t>
            </a:r>
            <a:r>
              <a:rPr lang="en-US" sz="2700" dirty="0" err="1"/>
              <a:t>arun-gupta</a:t>
            </a:r>
            <a:r>
              <a:rPr lang="en-US" sz="2700" dirty="0"/>
              <a:t>/</a:t>
            </a:r>
            <a:r>
              <a:rPr lang="en-US" sz="2700" dirty="0" err="1"/>
              <a:t>kubernetes</a:t>
            </a:r>
            <a:r>
              <a:rPr lang="en-US" sz="2700" dirty="0"/>
              <a:t>-</a:t>
            </a:r>
            <a:r>
              <a:rPr lang="en-US" sz="2700" dirty="0" err="1"/>
              <a:t>aws</a:t>
            </a:r>
            <a:r>
              <a:rPr lang="en-US" sz="2700" dirty="0"/>
              <a:t>-workshop</a:t>
            </a:r>
          </a:p>
        </p:txBody>
      </p:sp>
    </p:spTree>
    <p:extLst>
      <p:ext uri="{BB962C8B-B14F-4D97-AF65-F5344CB8AC3E}">
        <p14:creationId xmlns:p14="http://schemas.microsoft.com/office/powerpoint/2010/main" val="229988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37361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295" y="194761"/>
            <a:ext cx="8205304" cy="545192"/>
          </a:xfrm>
        </p:spPr>
        <p:txBody>
          <a:bodyPr/>
          <a:lstStyle/>
          <a:p>
            <a:r>
              <a:rPr lang="en-US" dirty="0"/>
              <a:t>CNI Plugins </a:t>
            </a:r>
          </a:p>
        </p:txBody>
      </p:sp>
      <p:sp>
        <p:nvSpPr>
          <p:cNvPr id="5" name="TextBox 4"/>
          <p:cNvSpPr txBox="1"/>
          <p:nvPr/>
        </p:nvSpPr>
        <p:spPr>
          <a:xfrm>
            <a:off x="495300" y="1168401"/>
            <a:ext cx="7810500" cy="2862322"/>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The Container Network Interface is a set of specs and libs for writing networking plugins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Handles standards around namespace and interface configuration </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Configured by passing “—networking CNI” flag in cluster spec; then installing the desired plugin as a </a:t>
            </a:r>
            <a:r>
              <a:rPr lang="en-US" dirty="0" err="1">
                <a:solidFill>
                  <a:srgbClr val="474746"/>
                </a:solidFill>
              </a:rPr>
              <a:t>daemonset</a:t>
            </a:r>
            <a:r>
              <a:rPr lang="en-US" dirty="0">
                <a:solidFill>
                  <a:srgbClr val="474746"/>
                </a:solidFill>
              </a:rPr>
              <a:t> (run once on all hosts)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1" y="4775201"/>
            <a:ext cx="5588000" cy="246221"/>
          </a:xfrm>
          <a:prstGeom prst="rect">
            <a:avLst/>
          </a:prstGeom>
          <a:noFill/>
        </p:spPr>
        <p:txBody>
          <a:bodyPr wrap="square" rtlCol="0">
            <a:spAutoFit/>
          </a:bodyPr>
          <a:lstStyle/>
          <a:p>
            <a:pPr defTabSz="457189"/>
            <a:r>
              <a:rPr lang="en-US" sz="1000" dirty="0">
                <a:solidFill>
                  <a:srgbClr val="474746"/>
                </a:solidFill>
                <a:hlinkClick r:id="rId3"/>
              </a:rPr>
              <a:t>https://github.com/containernetworking/cni/blob/master/SPEC.md</a:t>
            </a:r>
            <a:r>
              <a:rPr lang="en-US" sz="1000" dirty="0">
                <a:solidFill>
                  <a:srgbClr val="474746"/>
                </a:solidFill>
              </a:rPr>
              <a:t> </a:t>
            </a:r>
            <a:r>
              <a:rPr lang="en-US" sz="1000" dirty="0">
                <a:solidFill>
                  <a:srgbClr val="474746"/>
                </a:solidFill>
                <a:sym typeface="Wingdings"/>
              </a:rPr>
              <a:t> you should read this</a:t>
            </a:r>
            <a:endParaRPr lang="en-US" sz="1000" dirty="0">
              <a:solidFill>
                <a:srgbClr val="474746"/>
              </a:solidFill>
            </a:endParaRPr>
          </a:p>
        </p:txBody>
      </p:sp>
    </p:spTree>
    <p:extLst>
      <p:ext uri="{BB962C8B-B14F-4D97-AF65-F5344CB8AC3E}">
        <p14:creationId xmlns:p14="http://schemas.microsoft.com/office/powerpoint/2010/main" val="330343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pic>
        <p:nvPicPr>
          <p:cNvPr id="3" name="Picture 2"/>
          <p:cNvPicPr/>
          <p:nvPr/>
        </p:nvPicPr>
        <p:blipFill>
          <a:blip r:embed="rId3"/>
          <a:stretch>
            <a:fillRect/>
          </a:stretch>
        </p:blipFill>
        <p:spPr>
          <a:xfrm>
            <a:off x="2032979" y="1364968"/>
            <a:ext cx="4348074" cy="2519696"/>
          </a:xfrm>
          <a:prstGeom prst="rect">
            <a:avLst/>
          </a:prstGeom>
        </p:spPr>
      </p:pic>
      <p:sp>
        <p:nvSpPr>
          <p:cNvPr id="4" name="Rectangle 3"/>
          <p:cNvSpPr/>
          <p:nvPr/>
        </p:nvSpPr>
        <p:spPr>
          <a:xfrm>
            <a:off x="-872536" y="4897280"/>
            <a:ext cx="5811031" cy="246221"/>
          </a:xfrm>
          <a:prstGeom prst="rect">
            <a:avLst/>
          </a:prstGeom>
        </p:spPr>
        <p:txBody>
          <a:bodyPr wrap="square">
            <a:spAutoFit/>
          </a:bodyPr>
          <a:lstStyle/>
          <a:p>
            <a:pPr algn="ctr" defTabSz="457189"/>
            <a:r>
              <a:rPr lang="en-US" sz="1000" dirty="0">
                <a:solidFill>
                  <a:srgbClr val="474746"/>
                </a:solidFill>
                <a:latin typeface="Calibri" charset="0"/>
                <a:ea typeface="Calibri" charset="0"/>
                <a:cs typeface="Times New Roman" charset="0"/>
              </a:rPr>
              <a:t>http://</a:t>
            </a:r>
            <a:r>
              <a:rPr lang="en-US" sz="1000" dirty="0" err="1">
                <a:solidFill>
                  <a:srgbClr val="474746"/>
                </a:solidFill>
                <a:latin typeface="Calibri" charset="0"/>
                <a:ea typeface="Calibri" charset="0"/>
                <a:cs typeface="Times New Roman" charset="0"/>
              </a:rPr>
              <a:t>blog.nigelpoulton.com</a:t>
            </a:r>
            <a:r>
              <a:rPr lang="en-US" sz="1000" dirty="0">
                <a:solidFill>
                  <a:srgbClr val="474746"/>
                </a:solidFill>
                <a:latin typeface="Calibri" charset="0"/>
                <a:ea typeface="Calibri" charset="0"/>
                <a:cs typeface="Times New Roman" charset="0"/>
              </a:rPr>
              <a:t>/demystifying-</a:t>
            </a:r>
            <a:r>
              <a:rPr lang="en-US" sz="1000" dirty="0" err="1">
                <a:solidFill>
                  <a:srgbClr val="474746"/>
                </a:solidFill>
                <a:latin typeface="Calibri" charset="0"/>
                <a:ea typeface="Calibri" charset="0"/>
                <a:cs typeface="Times New Roman" charset="0"/>
              </a:rPr>
              <a:t>docker</a:t>
            </a:r>
            <a:r>
              <a:rPr lang="en-US" sz="1000"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50885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4782-F0DA-1347-BF7F-DD72A8C34439}"/>
              </a:ext>
            </a:extLst>
          </p:cNvPr>
          <p:cNvSpPr>
            <a:spLocks noGrp="1"/>
          </p:cNvSpPr>
          <p:nvPr>
            <p:ph type="title"/>
          </p:nvPr>
        </p:nvSpPr>
        <p:spPr/>
        <p:txBody>
          <a:bodyPr/>
          <a:lstStyle/>
          <a:p>
            <a:r>
              <a:rPr lang="en-US" dirty="0"/>
              <a:t>Lab </a:t>
            </a:r>
            <a:r>
              <a:rPr lang="en-US" dirty="0" err="1"/>
              <a:t>Instractor</a:t>
            </a:r>
            <a:endParaRPr lang="en-US" dirty="0"/>
          </a:p>
        </p:txBody>
      </p:sp>
      <p:pic>
        <p:nvPicPr>
          <p:cNvPr id="4" name="그림 6">
            <a:extLst>
              <a:ext uri="{FF2B5EF4-FFF2-40B4-BE49-F238E27FC236}">
                <a16:creationId xmlns:a16="http://schemas.microsoft.com/office/drawing/2014/main" id="{45B5FB22-9AB8-7D46-862D-A4366ECE5106}"/>
              </a:ext>
            </a:extLst>
          </p:cNvPr>
          <p:cNvPicPr>
            <a:picLocks noChangeAspect="1"/>
          </p:cNvPicPr>
          <p:nvPr/>
        </p:nvPicPr>
        <p:blipFill>
          <a:blip r:embed="rId2"/>
          <a:stretch>
            <a:fillRect/>
          </a:stretch>
        </p:blipFill>
        <p:spPr>
          <a:xfrm>
            <a:off x="336789" y="1513548"/>
            <a:ext cx="1314450" cy="2114550"/>
          </a:xfrm>
          <a:prstGeom prst="rect">
            <a:avLst/>
          </a:prstGeom>
        </p:spPr>
      </p:pic>
      <p:pic>
        <p:nvPicPr>
          <p:cNvPr id="5" name="Picture 4">
            <a:extLst>
              <a:ext uri="{FF2B5EF4-FFF2-40B4-BE49-F238E27FC236}">
                <a16:creationId xmlns:a16="http://schemas.microsoft.com/office/drawing/2014/main" id="{2FCBBE1C-05C1-B54A-9EE0-8A9D145F639B}"/>
              </a:ext>
            </a:extLst>
          </p:cNvPr>
          <p:cNvPicPr>
            <a:picLocks noChangeAspect="1"/>
          </p:cNvPicPr>
          <p:nvPr/>
        </p:nvPicPr>
        <p:blipFill>
          <a:blip r:embed="rId3"/>
          <a:stretch>
            <a:fillRect/>
          </a:stretch>
        </p:blipFill>
        <p:spPr>
          <a:xfrm>
            <a:off x="4531950" y="1513548"/>
            <a:ext cx="1327150" cy="2137410"/>
          </a:xfrm>
          <a:prstGeom prst="rect">
            <a:avLst/>
          </a:prstGeom>
        </p:spPr>
      </p:pic>
      <p:pic>
        <p:nvPicPr>
          <p:cNvPr id="7" name="Picture 6">
            <a:extLst>
              <a:ext uri="{FF2B5EF4-FFF2-40B4-BE49-F238E27FC236}">
                <a16:creationId xmlns:a16="http://schemas.microsoft.com/office/drawing/2014/main" id="{165E3692-3BC2-9F4F-9690-EFAC7FD150DD}"/>
              </a:ext>
            </a:extLst>
          </p:cNvPr>
          <p:cNvPicPr>
            <a:picLocks noChangeAspect="1"/>
          </p:cNvPicPr>
          <p:nvPr/>
        </p:nvPicPr>
        <p:blipFill>
          <a:blip r:embed="rId4"/>
          <a:stretch>
            <a:fillRect/>
          </a:stretch>
        </p:blipFill>
        <p:spPr>
          <a:xfrm>
            <a:off x="7329994" y="1513548"/>
            <a:ext cx="1327150" cy="2123440"/>
          </a:xfrm>
          <a:prstGeom prst="rect">
            <a:avLst/>
          </a:prstGeom>
        </p:spPr>
      </p:pic>
      <p:pic>
        <p:nvPicPr>
          <p:cNvPr id="9" name="Picture 8">
            <a:extLst>
              <a:ext uri="{FF2B5EF4-FFF2-40B4-BE49-F238E27FC236}">
                <a16:creationId xmlns:a16="http://schemas.microsoft.com/office/drawing/2014/main" id="{5D4DF8E5-8C88-2842-9276-72631C6093B5}"/>
              </a:ext>
            </a:extLst>
          </p:cNvPr>
          <p:cNvPicPr>
            <a:picLocks noChangeAspect="1"/>
          </p:cNvPicPr>
          <p:nvPr/>
        </p:nvPicPr>
        <p:blipFill>
          <a:blip r:embed="rId5"/>
          <a:stretch>
            <a:fillRect/>
          </a:stretch>
        </p:blipFill>
        <p:spPr>
          <a:xfrm>
            <a:off x="5930972" y="1513548"/>
            <a:ext cx="1327150" cy="2130425"/>
          </a:xfrm>
          <a:prstGeom prst="rect">
            <a:avLst/>
          </a:prstGeom>
        </p:spPr>
      </p:pic>
      <p:pic>
        <p:nvPicPr>
          <p:cNvPr id="11" name="Picture 10">
            <a:extLst>
              <a:ext uri="{FF2B5EF4-FFF2-40B4-BE49-F238E27FC236}">
                <a16:creationId xmlns:a16="http://schemas.microsoft.com/office/drawing/2014/main" id="{9861AD10-2446-EF44-862D-8B70721E104A}"/>
              </a:ext>
            </a:extLst>
          </p:cNvPr>
          <p:cNvPicPr>
            <a:picLocks noChangeAspect="1"/>
          </p:cNvPicPr>
          <p:nvPr/>
        </p:nvPicPr>
        <p:blipFill>
          <a:blip r:embed="rId6"/>
          <a:stretch>
            <a:fillRect/>
          </a:stretch>
        </p:blipFill>
        <p:spPr>
          <a:xfrm>
            <a:off x="1733906" y="1513548"/>
            <a:ext cx="1327150" cy="2123440"/>
          </a:xfrm>
          <a:prstGeom prst="rect">
            <a:avLst/>
          </a:prstGeom>
        </p:spPr>
      </p:pic>
      <p:pic>
        <p:nvPicPr>
          <p:cNvPr id="13" name="Picture 12">
            <a:extLst>
              <a:ext uri="{FF2B5EF4-FFF2-40B4-BE49-F238E27FC236}">
                <a16:creationId xmlns:a16="http://schemas.microsoft.com/office/drawing/2014/main" id="{D8A9019B-5F10-DA44-8888-8641FC7DC871}"/>
              </a:ext>
            </a:extLst>
          </p:cNvPr>
          <p:cNvPicPr>
            <a:picLocks noChangeAspect="1"/>
          </p:cNvPicPr>
          <p:nvPr/>
        </p:nvPicPr>
        <p:blipFill>
          <a:blip r:embed="rId7"/>
          <a:stretch>
            <a:fillRect/>
          </a:stretch>
        </p:blipFill>
        <p:spPr>
          <a:xfrm>
            <a:off x="3132928" y="1513548"/>
            <a:ext cx="1327150" cy="2123440"/>
          </a:xfrm>
          <a:prstGeom prst="rect">
            <a:avLst/>
          </a:prstGeom>
        </p:spPr>
      </p:pic>
    </p:spTree>
    <p:extLst>
      <p:ext uri="{BB962C8B-B14F-4D97-AF65-F5344CB8AC3E}">
        <p14:creationId xmlns:p14="http://schemas.microsoft.com/office/powerpoint/2010/main" val="3507181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506" y="1174646"/>
            <a:ext cx="2915587"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CoreOS project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Stores configuration data in </a:t>
            </a:r>
            <a:r>
              <a:rPr lang="en-US" sz="1600" dirty="0" err="1">
                <a:solidFill>
                  <a:srgbClr val="474746"/>
                </a:solidFill>
              </a:rPr>
              <a:t>etcd</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err="1">
                <a:solidFill>
                  <a:srgbClr val="474746"/>
                </a:solidFill>
              </a:rPr>
              <a:t>VXLan</a:t>
            </a:r>
            <a:r>
              <a:rPr lang="en-US" sz="1600" dirty="0">
                <a:solidFill>
                  <a:srgbClr val="474746"/>
                </a:solidFill>
              </a:rPr>
              <a:t> for L2 </a:t>
            </a:r>
            <a:r>
              <a:rPr lang="en-US" sz="1600" dirty="0" err="1">
                <a:solidFill>
                  <a:srgbClr val="474746"/>
                </a:solidFill>
              </a:rPr>
              <a:t>encap</a:t>
            </a:r>
            <a:r>
              <a:rPr lang="en-US" sz="1600" dirty="0">
                <a:solidFill>
                  <a:srgbClr val="474746"/>
                </a:solidFill>
              </a:rPr>
              <a:t> (default)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05" y="146203"/>
            <a:ext cx="1797987" cy="548167"/>
          </a:xfrm>
          <a:prstGeom prst="rect">
            <a:avLst/>
          </a:prstGeom>
        </p:spPr>
      </p:pic>
      <p:pic>
        <p:nvPicPr>
          <p:cNvPr id="8" name="Picture 7"/>
          <p:cNvPicPr/>
          <p:nvPr/>
        </p:nvPicPr>
        <p:blipFill>
          <a:blip r:embed="rId4"/>
          <a:stretch>
            <a:fillRect/>
          </a:stretch>
        </p:blipFill>
        <p:spPr>
          <a:xfrm>
            <a:off x="4156023" y="1174646"/>
            <a:ext cx="4197246" cy="2893439"/>
          </a:xfrm>
          <a:prstGeom prst="rect">
            <a:avLst/>
          </a:prstGeom>
        </p:spPr>
      </p:pic>
    </p:spTree>
    <p:extLst>
      <p:ext uri="{BB962C8B-B14F-4D97-AF65-F5344CB8AC3E}">
        <p14:creationId xmlns:p14="http://schemas.microsoft.com/office/powerpoint/2010/main" val="2678033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12" y="172389"/>
            <a:ext cx="1902166" cy="495716"/>
          </a:xfrm>
          <a:prstGeom prst="rect">
            <a:avLst/>
          </a:prstGeom>
        </p:spPr>
      </p:pic>
      <p:sp>
        <p:nvSpPr>
          <p:cNvPr id="5" name="TextBox 4"/>
          <p:cNvSpPr txBox="1"/>
          <p:nvPr/>
        </p:nvSpPr>
        <p:spPr>
          <a:xfrm>
            <a:off x="449706" y="996846"/>
            <a:ext cx="2915587"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Open source project owned by </a:t>
            </a:r>
            <a:r>
              <a:rPr lang="en-US" sz="1600" dirty="0" err="1">
                <a:solidFill>
                  <a:srgbClr val="474746"/>
                </a:solidFill>
              </a:rPr>
              <a:t>Weaveworks</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backing k/v store required; cluster state replicated in memory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Supports multicast + </a:t>
            </a:r>
            <a:r>
              <a:rPr lang="en-US" sz="1600" dirty="0" err="1">
                <a:solidFill>
                  <a:srgbClr val="474746"/>
                </a:solidFill>
              </a:rPr>
              <a:t>NaCL</a:t>
            </a:r>
            <a:r>
              <a:rPr lang="en-US" sz="1600" dirty="0">
                <a:solidFill>
                  <a:srgbClr val="474746"/>
                </a:solidFill>
              </a:rPr>
              <a:t> encryption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293" y="1399581"/>
            <a:ext cx="5055757" cy="2241517"/>
          </a:xfrm>
          <a:prstGeom prst="rect">
            <a:avLst/>
          </a:prstGeom>
        </p:spPr>
      </p:pic>
    </p:spTree>
    <p:extLst>
      <p:ext uri="{BB962C8B-B14F-4D97-AF65-F5344CB8AC3E}">
        <p14:creationId xmlns:p14="http://schemas.microsoft.com/office/powerpoint/2010/main" val="374008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sp>
        <p:nvSpPr>
          <p:cNvPr id="5" name="TextBox 4"/>
          <p:cNvSpPr txBox="1"/>
          <p:nvPr/>
        </p:nvSpPr>
        <p:spPr>
          <a:xfrm>
            <a:off x="336790"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Agnostic to underlying topology and platform</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 easily span networks and platforms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Some offer cool functionality (encryption, multicast)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Can be difficult to troubleshoot due to encapsulation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Require port mapping on host or load balancers for access from other networks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Performance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Tree>
    <p:extLst>
      <p:ext uri="{BB962C8B-B14F-4D97-AF65-F5344CB8AC3E}">
        <p14:creationId xmlns:p14="http://schemas.microsoft.com/office/powerpoint/2010/main" val="313294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8" y="128720"/>
            <a:ext cx="1941225" cy="637999"/>
          </a:xfrm>
          <a:prstGeom prst="rect">
            <a:avLst/>
          </a:prstGeom>
        </p:spPr>
      </p:pic>
      <p:sp>
        <p:nvSpPr>
          <p:cNvPr id="6" name="Rounded Rectangle 5"/>
          <p:cNvSpPr/>
          <p:nvPr/>
        </p:nvSpPr>
        <p:spPr>
          <a:xfrm>
            <a:off x="1529206" y="1161955"/>
            <a:ext cx="3026699" cy="324619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sp>
        <p:nvSpPr>
          <p:cNvPr id="7" name="TextBox 35"/>
          <p:cNvSpPr txBox="1">
            <a:spLocks noChangeArrowheads="1"/>
          </p:cNvSpPr>
          <p:nvPr/>
        </p:nvSpPr>
        <p:spPr bwMode="auto">
          <a:xfrm>
            <a:off x="2108665" y="4437634"/>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81" y="899533"/>
            <a:ext cx="623984" cy="407323"/>
          </a:xfrm>
          <a:prstGeom prst="rect">
            <a:avLst/>
          </a:prstGeom>
        </p:spPr>
      </p:pic>
      <p:sp>
        <p:nvSpPr>
          <p:cNvPr id="10" name="Rounded Rectangle 9"/>
          <p:cNvSpPr/>
          <p:nvPr/>
        </p:nvSpPr>
        <p:spPr>
          <a:xfrm>
            <a:off x="5427623" y="173082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386" y="1561608"/>
            <a:ext cx="353854" cy="366959"/>
          </a:xfrm>
          <a:prstGeom prst="rect">
            <a:avLst/>
          </a:prstGeom>
        </p:spPr>
      </p:pic>
      <p:sp>
        <p:nvSpPr>
          <p:cNvPr id="14" name="TextBox 13"/>
          <p:cNvSpPr txBox="1"/>
          <p:nvPr/>
        </p:nvSpPr>
        <p:spPr>
          <a:xfrm>
            <a:off x="166068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instance1</a:t>
            </a:r>
            <a:endParaRPr lang="en-US" sz="1400"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32" y="1730821"/>
            <a:ext cx="544781" cy="56495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497" y="1730821"/>
            <a:ext cx="544781" cy="564959"/>
          </a:xfrm>
          <a:prstGeom prst="rect">
            <a:avLst/>
          </a:prstGeom>
        </p:spPr>
      </p:pic>
      <p:sp>
        <p:nvSpPr>
          <p:cNvPr id="18" name="TextBox 35"/>
          <p:cNvSpPr txBox="1">
            <a:spLocks noChangeArrowheads="1"/>
          </p:cNvSpPr>
          <p:nvPr/>
        </p:nvSpPr>
        <p:spPr bwMode="auto">
          <a:xfrm>
            <a:off x="1161757"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5492214" y="359532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20" name="Rounded Rectangle 19"/>
          <p:cNvSpPr/>
          <p:nvPr/>
        </p:nvSpPr>
        <p:spPr>
          <a:xfrm>
            <a:off x="1854314" y="1466232"/>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1" name="TextBox 35"/>
          <p:cNvSpPr txBox="1">
            <a:spLocks noChangeArrowheads="1"/>
          </p:cNvSpPr>
          <p:nvPr/>
        </p:nvSpPr>
        <p:spPr bwMode="auto">
          <a:xfrm>
            <a:off x="2180889" y="1475934"/>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429462" y="1713185"/>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3051295" y="169275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172.16.0.2/24</a:t>
            </a:r>
          </a:p>
        </p:txBody>
      </p:sp>
      <p:sp>
        <p:nvSpPr>
          <p:cNvPr id="24" name="Rounded Rectangle 23"/>
          <p:cNvSpPr/>
          <p:nvPr/>
        </p:nvSpPr>
        <p:spPr>
          <a:xfrm>
            <a:off x="565579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5" name="TextBox 35"/>
          <p:cNvSpPr txBox="1">
            <a:spLocks noChangeArrowheads="1"/>
          </p:cNvSpPr>
          <p:nvPr/>
        </p:nvSpPr>
        <p:spPr bwMode="auto">
          <a:xfrm>
            <a:off x="5371712" y="2597596"/>
            <a:ext cx="1025589"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BGP daemon </a:t>
            </a:r>
          </a:p>
        </p:txBody>
      </p:sp>
      <p:sp>
        <p:nvSpPr>
          <p:cNvPr id="26" name="TextBox 25"/>
          <p:cNvSpPr txBox="1"/>
          <p:nvPr/>
        </p:nvSpPr>
        <p:spPr>
          <a:xfrm>
            <a:off x="5983089" y="3491202"/>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27" name="Rounded Rectangle 26"/>
          <p:cNvSpPr/>
          <p:nvPr/>
        </p:nvSpPr>
        <p:spPr>
          <a:xfrm>
            <a:off x="641721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8" name="TextBox 35"/>
          <p:cNvSpPr txBox="1">
            <a:spLocks noChangeArrowheads="1"/>
          </p:cNvSpPr>
          <p:nvPr/>
        </p:nvSpPr>
        <p:spPr bwMode="auto">
          <a:xfrm>
            <a:off x="6133133" y="2597596"/>
            <a:ext cx="1025589" cy="507831"/>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IF on Calico Subnet –</a:t>
            </a:r>
          </a:p>
          <a:p>
            <a:pPr algn="ctr" defTabSz="457189"/>
            <a:r>
              <a:rPr lang="en-US" sz="900" b="1" dirty="0">
                <a:solidFill>
                  <a:srgbClr val="0C67AE"/>
                </a:solidFill>
                <a:ea typeface="Verdana" pitchFamily="34" charset="0"/>
                <a:cs typeface="Helvetica Neue"/>
              </a:rPr>
              <a:t>172.16.0.2/24</a:t>
            </a:r>
          </a:p>
        </p:txBody>
      </p:sp>
      <p:sp>
        <p:nvSpPr>
          <p:cNvPr id="31" name="TextBox 30"/>
          <p:cNvSpPr txBox="1"/>
          <p:nvPr/>
        </p:nvSpPr>
        <p:spPr>
          <a:xfrm>
            <a:off x="366109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32" name="TextBox 35"/>
          <p:cNvSpPr txBox="1">
            <a:spLocks noChangeArrowheads="1"/>
          </p:cNvSpPr>
          <p:nvPr/>
        </p:nvSpPr>
        <p:spPr bwMode="auto">
          <a:xfrm>
            <a:off x="3163558"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35" name="TextBox 34"/>
          <p:cNvSpPr txBox="1"/>
          <p:nvPr/>
        </p:nvSpPr>
        <p:spPr>
          <a:xfrm>
            <a:off x="5564466" y="3097878"/>
            <a:ext cx="1549579" cy="274320"/>
          </a:xfrm>
          <a:prstGeom prst="rect">
            <a:avLst/>
          </a:prstGeom>
          <a:noFill/>
        </p:spPr>
        <p:txBody>
          <a:bodyPr wrap="square" lIns="0" tIns="0" rIns="0" bIns="0" rtlCol="0" anchor="t">
            <a:noAutofit/>
          </a:bodyPr>
          <a:lstStyle/>
          <a:p>
            <a:pPr algn="ctr" defTabSz="457189"/>
            <a:r>
              <a:rPr lang="en-US" sz="800" b="1" dirty="0">
                <a:solidFill>
                  <a:srgbClr val="474746"/>
                </a:solidFill>
                <a:latin typeface="Consolas" charset="0"/>
                <a:ea typeface="Consolas" charset="0"/>
                <a:cs typeface="Consolas" charset="0"/>
              </a:rPr>
              <a:t>Instance2 route table:</a:t>
            </a:r>
          </a:p>
          <a:p>
            <a:pPr algn="ctr" defTabSz="457189"/>
            <a:r>
              <a:rPr lang="en-US" sz="800"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2689" y="3165306"/>
            <a:ext cx="1563398" cy="1563398"/>
          </a:xfrm>
          <a:prstGeom prst="rect">
            <a:avLst/>
          </a:prstGeom>
        </p:spPr>
      </p:pic>
      <p:sp>
        <p:nvSpPr>
          <p:cNvPr id="37" name="TextBox 36"/>
          <p:cNvSpPr txBox="1"/>
          <p:nvPr/>
        </p:nvSpPr>
        <p:spPr>
          <a:xfrm>
            <a:off x="5976393" y="1782112"/>
            <a:ext cx="640080" cy="274320"/>
          </a:xfrm>
          <a:prstGeom prst="rect">
            <a:avLst/>
          </a:prstGeom>
          <a:noFill/>
        </p:spPr>
        <p:txBody>
          <a:bodyPr wrap="square" lIns="0" tIns="0" rIns="0" bIns="0" rtlCol="0" anchor="t">
            <a:noAutofit/>
          </a:bodyPr>
          <a:lstStyle/>
          <a:p>
            <a:pPr algn="ctr" defTabSz="457189"/>
            <a:r>
              <a:rPr lang="en-US" sz="800" b="1" dirty="0" err="1">
                <a:solidFill>
                  <a:srgbClr val="474746"/>
                </a:solidFill>
              </a:rPr>
              <a:t>Src</a:t>
            </a:r>
            <a:r>
              <a:rPr lang="en-US" sz="800" b="1" dirty="0">
                <a:solidFill>
                  <a:srgbClr val="474746"/>
                </a:solidFill>
              </a:rPr>
              <a:t>/</a:t>
            </a:r>
            <a:r>
              <a:rPr lang="en-US" sz="800" b="1" dirty="0" err="1">
                <a:solidFill>
                  <a:srgbClr val="474746"/>
                </a:solidFill>
              </a:rPr>
              <a:t>dst</a:t>
            </a:r>
            <a:r>
              <a:rPr lang="en-US" sz="800" b="1" dirty="0">
                <a:solidFill>
                  <a:srgbClr val="474746"/>
                </a:solidFill>
              </a:rPr>
              <a:t> disabled</a:t>
            </a:r>
            <a:endParaRPr lang="en-US" sz="1400" b="1" dirty="0">
              <a:solidFill>
                <a:srgbClr val="474746"/>
              </a:solidFill>
            </a:endParaRPr>
          </a:p>
        </p:txBody>
      </p:sp>
      <p:cxnSp>
        <p:nvCxnSpPr>
          <p:cNvPr id="39" name="Straight Arrow Connector 38"/>
          <p:cNvCxnSpPr/>
          <p:nvPr/>
        </p:nvCxnSpPr>
        <p:spPr>
          <a:xfrm>
            <a:off x="4301172" y="2413748"/>
            <a:ext cx="645791" cy="877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1598268" y="1306856"/>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3" name="Rounded Rectangle 42"/>
          <p:cNvSpPr/>
          <p:nvPr/>
        </p:nvSpPr>
        <p:spPr>
          <a:xfrm>
            <a:off x="1578354" y="2861301"/>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4" name="TextBox 43"/>
          <p:cNvSpPr txBox="1"/>
          <p:nvPr/>
        </p:nvSpPr>
        <p:spPr>
          <a:xfrm>
            <a:off x="1645795" y="3189165"/>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instance3</a:t>
            </a:r>
            <a:endParaRPr lang="en-US" sz="1400"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030" y="3496890"/>
            <a:ext cx="544781" cy="56495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195" y="3496890"/>
            <a:ext cx="544781" cy="564959"/>
          </a:xfrm>
          <a:prstGeom prst="rect">
            <a:avLst/>
          </a:prstGeom>
        </p:spPr>
      </p:pic>
      <p:sp>
        <p:nvSpPr>
          <p:cNvPr id="47" name="Rounded Rectangle 46"/>
          <p:cNvSpPr/>
          <p:nvPr/>
        </p:nvSpPr>
        <p:spPr>
          <a:xfrm>
            <a:off x="1786892" y="3758295"/>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8" name="TextBox 35"/>
          <p:cNvSpPr txBox="1">
            <a:spLocks noChangeArrowheads="1"/>
          </p:cNvSpPr>
          <p:nvPr/>
        </p:nvSpPr>
        <p:spPr bwMode="auto">
          <a:xfrm>
            <a:off x="2164942" y="3813447"/>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411474" y="3736286"/>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2993959" y="3725507"/>
            <a:ext cx="1621832" cy="230832"/>
          </a:xfrm>
          <a:prstGeom prst="rect">
            <a:avLst/>
          </a:prstGeom>
          <a:noFill/>
          <a:ln w="9525">
            <a:noFill/>
            <a:miter lim="800000"/>
            <a:headEnd/>
            <a:tailEnd/>
          </a:ln>
        </p:spPr>
        <p:txBody>
          <a:bodyPr wrap="square">
            <a:spAutoFit/>
          </a:bodyPr>
          <a:lstStyle/>
          <a:p>
            <a:pPr algn="ctr" defTabSz="457189"/>
            <a:r>
              <a:rPr lang="en-US" sz="900" b="1">
                <a:solidFill>
                  <a:srgbClr val="0C67AE"/>
                </a:solidFill>
                <a:ea typeface="Verdana" pitchFamily="34" charset="0"/>
                <a:cs typeface="Helvetica Neue"/>
              </a:rPr>
              <a:t>172.16.0.4/24</a:t>
            </a:r>
            <a:endParaRPr lang="en-US" sz="900" b="1" dirty="0">
              <a:solidFill>
                <a:srgbClr val="0C67AE"/>
              </a:solidFill>
              <a:ea typeface="Verdana" pitchFamily="34" charset="0"/>
              <a:cs typeface="Helvetica Neue"/>
            </a:endParaRPr>
          </a:p>
        </p:txBody>
      </p:sp>
      <p:sp>
        <p:nvSpPr>
          <p:cNvPr id="51" name="TextBox 50"/>
          <p:cNvSpPr txBox="1"/>
          <p:nvPr/>
        </p:nvSpPr>
        <p:spPr>
          <a:xfrm>
            <a:off x="3661091" y="3235038"/>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instance4</a:t>
            </a:r>
            <a:endParaRPr lang="en-US" sz="1400" b="1" dirty="0">
              <a:solidFill>
                <a:srgbClr val="474746"/>
              </a:solidFill>
            </a:endParaRPr>
          </a:p>
        </p:txBody>
      </p:sp>
      <p:sp>
        <p:nvSpPr>
          <p:cNvPr id="52" name="TextBox 35"/>
          <p:cNvSpPr txBox="1">
            <a:spLocks noChangeArrowheads="1"/>
          </p:cNvSpPr>
          <p:nvPr/>
        </p:nvSpPr>
        <p:spPr bwMode="auto">
          <a:xfrm>
            <a:off x="3171084" y="329326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151716" y="327164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10.0.1.20</a:t>
            </a:r>
          </a:p>
        </p:txBody>
      </p:sp>
      <p:sp>
        <p:nvSpPr>
          <p:cNvPr id="54" name="Can 53"/>
          <p:cNvSpPr/>
          <p:nvPr/>
        </p:nvSpPr>
        <p:spPr>
          <a:xfrm>
            <a:off x="2983096" y="2241408"/>
            <a:ext cx="213056" cy="1043405"/>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6" name="TextBox 35"/>
          <p:cNvSpPr txBox="1">
            <a:spLocks noChangeArrowheads="1"/>
          </p:cNvSpPr>
          <p:nvPr/>
        </p:nvSpPr>
        <p:spPr bwMode="auto">
          <a:xfrm>
            <a:off x="2932678" y="2835014"/>
            <a:ext cx="1508811"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IPIP </a:t>
            </a:r>
            <a:r>
              <a:rPr lang="en-US" sz="900" b="1">
                <a:solidFill>
                  <a:srgbClr val="0C67AE"/>
                </a:solidFill>
                <a:ea typeface="Verdana" pitchFamily="34" charset="0"/>
                <a:cs typeface="Helvetica Neue"/>
              </a:rPr>
              <a:t>tunnel across subnets</a:t>
            </a:r>
            <a:endParaRPr lang="en-US" sz="9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378537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3 networking (Calico)</a:t>
            </a:r>
          </a:p>
        </p:txBody>
      </p:sp>
      <p:sp>
        <p:nvSpPr>
          <p:cNvPr id="5" name="TextBox 4"/>
          <p:cNvSpPr txBox="1"/>
          <p:nvPr/>
        </p:nvSpPr>
        <p:spPr>
          <a:xfrm>
            <a:off x="336790" y="1527346"/>
            <a:ext cx="3507068" cy="2554545"/>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 well known tools/protocols (</a:t>
            </a:r>
            <a:r>
              <a:rPr lang="en-US" sz="1600" dirty="0" err="1">
                <a:solidFill>
                  <a:srgbClr val="474746"/>
                </a:solidFill>
              </a:rPr>
              <a:t>iptables</a:t>
            </a:r>
            <a:r>
              <a:rPr lang="en-US" sz="1600" dirty="0">
                <a:solidFill>
                  <a:srgbClr val="474746"/>
                </a:solidFill>
              </a:rPr>
              <a:t>, BGP)</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supports large clusters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5"/>
            <a:ext cx="3507068" cy="2062103"/>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Limited to UDP/ICMP/TCP protocol support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complexity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14680" y="4825997"/>
            <a:ext cx="2558811" cy="246221"/>
          </a:xfrm>
          <a:prstGeom prst="rect">
            <a:avLst/>
          </a:prstGeom>
          <a:noFill/>
        </p:spPr>
        <p:txBody>
          <a:bodyPr wrap="square" rtlCol="0">
            <a:spAutoFit/>
          </a:bodyPr>
          <a:lstStyle/>
          <a:p>
            <a:pPr defTabSz="457189"/>
            <a:r>
              <a:rPr lang="en-US" sz="1000" dirty="0">
                <a:solidFill>
                  <a:srgbClr val="474746"/>
                </a:solidFill>
              </a:rPr>
              <a:t>*except across subnets</a:t>
            </a:r>
          </a:p>
        </p:txBody>
      </p:sp>
    </p:spTree>
    <p:extLst>
      <p:ext uri="{BB962C8B-B14F-4D97-AF65-F5344CB8AC3E}">
        <p14:creationId xmlns:p14="http://schemas.microsoft.com/office/powerpoint/2010/main" val="102972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3" y="179883"/>
            <a:ext cx="1362801" cy="7644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784" y="1360067"/>
            <a:ext cx="5561351" cy="2802521"/>
          </a:xfrm>
          <a:prstGeom prst="rect">
            <a:avLst/>
          </a:prstGeom>
        </p:spPr>
      </p:pic>
    </p:spTree>
    <p:extLst>
      <p:ext uri="{BB962C8B-B14F-4D97-AF65-F5344CB8AC3E}">
        <p14:creationId xmlns:p14="http://schemas.microsoft.com/office/powerpoint/2010/main" val="232199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172311" y="1240394"/>
            <a:ext cx="4661883" cy="2576830"/>
          </a:xfrm>
          <a:prstGeom prst="rect">
            <a:avLst/>
          </a:prstGeom>
        </p:spPr>
      </p:pic>
      <p:sp>
        <p:nvSpPr>
          <p:cNvPr id="4" name="TextBox 3"/>
          <p:cNvSpPr txBox="1"/>
          <p:nvPr/>
        </p:nvSpPr>
        <p:spPr>
          <a:xfrm>
            <a:off x="457200" y="1231900"/>
            <a:ext cx="3365500" cy="3693319"/>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Default networking mode for KOPS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--network-plugin=</a:t>
            </a:r>
            <a:r>
              <a:rPr lang="en-US" dirty="0" err="1">
                <a:solidFill>
                  <a:srgbClr val="474746"/>
                </a:solidFill>
              </a:rPr>
              <a:t>kubenet</a:t>
            </a:r>
            <a:endParaRPr lang="en-US" dirty="0">
              <a:solidFill>
                <a:srgbClr val="474746"/>
              </a:solidFill>
            </a:endParaRP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Creates a bridge called cbr0; connects a </a:t>
            </a:r>
            <a:r>
              <a:rPr lang="en-US" dirty="0" err="1">
                <a:solidFill>
                  <a:srgbClr val="474746"/>
                </a:solidFill>
              </a:rPr>
              <a:t>Veth</a:t>
            </a:r>
            <a:r>
              <a:rPr lang="en-US" dirty="0">
                <a:solidFill>
                  <a:srgbClr val="474746"/>
                </a:solidFill>
              </a:rPr>
              <a:t> pair to each pods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Manages an out-of-band subnet across the cluster (like Calico, so </a:t>
            </a:r>
            <a:r>
              <a:rPr lang="en-US" dirty="0" err="1">
                <a:solidFill>
                  <a:srgbClr val="474746"/>
                </a:solidFill>
              </a:rPr>
              <a:t>src</a:t>
            </a:r>
            <a:r>
              <a:rPr lang="en-US" dirty="0">
                <a:solidFill>
                  <a:srgbClr val="474746"/>
                </a:solidFill>
              </a:rPr>
              <a:t>/</a:t>
            </a:r>
            <a:r>
              <a:rPr lang="en-US" dirty="0" err="1">
                <a:solidFill>
                  <a:srgbClr val="474746"/>
                </a:solidFill>
              </a:rPr>
              <a:t>dst</a:t>
            </a:r>
            <a:r>
              <a:rPr lang="en-US" dirty="0">
                <a:solidFill>
                  <a:srgbClr val="474746"/>
                </a:solidFill>
              </a:rPr>
              <a:t> = disabled is required)</a:t>
            </a:r>
          </a:p>
        </p:txBody>
      </p:sp>
    </p:spTree>
    <p:extLst>
      <p:ext uri="{BB962C8B-B14F-4D97-AF65-F5344CB8AC3E}">
        <p14:creationId xmlns:p14="http://schemas.microsoft.com/office/powerpoint/2010/main" val="3603122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sp>
        <p:nvSpPr>
          <p:cNvPr id="5" name="TextBox 4"/>
          <p:cNvSpPr txBox="1"/>
          <p:nvPr/>
        </p:nvSpPr>
        <p:spPr>
          <a:xfrm>
            <a:off x="336790" y="1527345"/>
            <a:ext cx="3507068" cy="2308324"/>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Interacts directly with the VPC</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VPC routing tables*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p:txBody>
      </p:sp>
      <p:sp>
        <p:nvSpPr>
          <p:cNvPr id="6" name="TextBox 5"/>
          <p:cNvSpPr txBox="1"/>
          <p:nvPr/>
        </p:nvSpPr>
        <p:spPr>
          <a:xfrm>
            <a:off x="4229236" y="1527346"/>
            <a:ext cx="3507068"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Cluster size limited to number of routes per subnet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Doesn’t automatically update routes on scaling events (</a:t>
            </a:r>
            <a:r>
              <a:rPr lang="en-US" sz="1600" dirty="0" err="1">
                <a:solidFill>
                  <a:srgbClr val="474746"/>
                </a:solidFill>
              </a:rPr>
              <a:t>userdata</a:t>
            </a:r>
            <a:r>
              <a:rPr lang="en-US" sz="1600" dirty="0">
                <a:solidFill>
                  <a:srgbClr val="474746"/>
                </a:solidFill>
              </a:rPr>
              <a:t>/lifecycle hooks?)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Is recommended to be used in its own subnet to prevent route table conflicts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 y="4820555"/>
            <a:ext cx="2997200" cy="246221"/>
          </a:xfrm>
          <a:prstGeom prst="rect">
            <a:avLst/>
          </a:prstGeom>
          <a:noFill/>
        </p:spPr>
        <p:txBody>
          <a:bodyPr wrap="square" rtlCol="0">
            <a:spAutoFit/>
          </a:bodyPr>
          <a:lstStyle/>
          <a:p>
            <a:pPr defTabSz="457189"/>
            <a:r>
              <a:rPr lang="en-US" sz="1000" dirty="0">
                <a:solidFill>
                  <a:srgbClr val="474746"/>
                </a:solidFill>
              </a:rPr>
              <a:t>*maybe also a negative</a:t>
            </a:r>
          </a:p>
        </p:txBody>
      </p:sp>
    </p:spTree>
    <p:extLst>
      <p:ext uri="{BB962C8B-B14F-4D97-AF65-F5344CB8AC3E}">
        <p14:creationId xmlns:p14="http://schemas.microsoft.com/office/powerpoint/2010/main" val="1222473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Discovery</a:t>
            </a:r>
          </a:p>
        </p:txBody>
      </p:sp>
    </p:spTree>
    <p:extLst>
      <p:ext uri="{BB962C8B-B14F-4D97-AF65-F5344CB8AC3E}">
        <p14:creationId xmlns:p14="http://schemas.microsoft.com/office/powerpoint/2010/main" val="1748745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a:t>
            </a:r>
          </a:p>
        </p:txBody>
      </p:sp>
      <p:sp>
        <p:nvSpPr>
          <p:cNvPr id="6" name="TextBox 5"/>
          <p:cNvSpPr txBox="1"/>
          <p:nvPr/>
        </p:nvSpPr>
        <p:spPr>
          <a:xfrm>
            <a:off x="1371600" y="1305425"/>
            <a:ext cx="1917123" cy="369332"/>
          </a:xfrm>
          <a:prstGeom prst="rect">
            <a:avLst/>
          </a:prstGeom>
          <a:noFill/>
        </p:spPr>
        <p:txBody>
          <a:bodyPr wrap="square" rtlCol="0">
            <a:spAutoFit/>
          </a:bodyPr>
          <a:lstStyle/>
          <a:p>
            <a:pPr algn="ctr"/>
            <a:r>
              <a:rPr lang="en-US" b="1" dirty="0"/>
              <a:t>Client Side</a:t>
            </a:r>
          </a:p>
        </p:txBody>
      </p:sp>
      <p:sp>
        <p:nvSpPr>
          <p:cNvPr id="7" name="TextBox 6"/>
          <p:cNvSpPr txBox="1"/>
          <p:nvPr/>
        </p:nvSpPr>
        <p:spPr>
          <a:xfrm>
            <a:off x="5815133" y="1305425"/>
            <a:ext cx="1742839" cy="369332"/>
          </a:xfrm>
          <a:prstGeom prst="rect">
            <a:avLst/>
          </a:prstGeom>
          <a:noFill/>
        </p:spPr>
        <p:txBody>
          <a:bodyPr wrap="square" rtlCol="0">
            <a:spAutoFit/>
          </a:bodyPr>
          <a:lstStyle/>
          <a:p>
            <a:pPr algn="ctr"/>
            <a:r>
              <a:rPr lang="en-US" b="1" dirty="0"/>
              <a:t>Server Side</a:t>
            </a:r>
          </a:p>
        </p:txBody>
      </p:sp>
      <p:sp>
        <p:nvSpPr>
          <p:cNvPr id="12" name="Rectangle 11">
            <a:extLst>
              <a:ext uri="{FF2B5EF4-FFF2-40B4-BE49-F238E27FC236}">
                <a16:creationId xmlns:a16="http://schemas.microsoft.com/office/drawing/2014/main" id="{476A0806-785A-FB42-A27A-AB61FE27A5E3}"/>
              </a:ext>
            </a:extLst>
          </p:cNvPr>
          <p:cNvSpPr/>
          <p:nvPr/>
        </p:nvSpPr>
        <p:spPr>
          <a:xfrm>
            <a:off x="336550" y="657876"/>
            <a:ext cx="8464550" cy="646331"/>
          </a:xfrm>
          <a:prstGeom prst="rect">
            <a:avLst/>
          </a:prstGeom>
        </p:spPr>
        <p:txBody>
          <a:bodyPr wrap="square">
            <a:spAutoFit/>
          </a:bodyPr>
          <a:lstStyle/>
          <a:p>
            <a:r>
              <a:rPr lang="en-US" dirty="0"/>
              <a:t>Refers to the dynamic association of host &amp; port mappings in a dynamic architecture. Two Types of Service Discovery</a:t>
            </a:r>
          </a:p>
        </p:txBody>
      </p:sp>
      <p:pic>
        <p:nvPicPr>
          <p:cNvPr id="13" name="Picture Placeholder 12">
            <a:extLst>
              <a:ext uri="{FF2B5EF4-FFF2-40B4-BE49-F238E27FC236}">
                <a16:creationId xmlns:a16="http://schemas.microsoft.com/office/drawing/2014/main" id="{B87BBBF5-34D3-F04D-AA9E-3F5585151D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47300" y="1839913"/>
            <a:ext cx="3411220" cy="2698750"/>
          </a:xfrm>
          <a:prstGeom prst="rect">
            <a:avLst/>
          </a:prstGeom>
        </p:spPr>
      </p:pic>
      <p:pic>
        <p:nvPicPr>
          <p:cNvPr id="14" name="Picture Placeholder 13">
            <a:extLst>
              <a:ext uri="{FF2B5EF4-FFF2-40B4-BE49-F238E27FC236}">
                <a16:creationId xmlns:a16="http://schemas.microsoft.com/office/drawing/2014/main" id="{14743452-3EFF-414C-883D-E21BE088517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5214938" y="1847147"/>
            <a:ext cx="3022600" cy="2698750"/>
          </a:xfrm>
          <a:prstGeom prst="rect">
            <a:avLst/>
          </a:prstGeom>
        </p:spPr>
      </p:pic>
    </p:spTree>
    <p:extLst>
      <p:ext uri="{BB962C8B-B14F-4D97-AF65-F5344CB8AC3E}">
        <p14:creationId xmlns:p14="http://schemas.microsoft.com/office/powerpoint/2010/main" val="167608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a16="http://schemas.microsoft.com/office/drawing/2014/main"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a16="http://schemas.microsoft.com/office/drawing/2014/main"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a16="http://schemas.microsoft.com/office/drawing/2014/main"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a16="http://schemas.microsoft.com/office/drawing/2014/main"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40793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 Side</a:t>
            </a:r>
          </a:p>
        </p:txBody>
      </p:sp>
      <p:sp>
        <p:nvSpPr>
          <p:cNvPr id="3" name="Content Placeholder 2"/>
          <p:cNvSpPr>
            <a:spLocks noGrp="1"/>
          </p:cNvSpPr>
          <p:nvPr>
            <p:ph type="body" sz="quarter" idx="13"/>
          </p:nvPr>
        </p:nvSpPr>
        <p:spPr>
          <a:xfrm>
            <a:off x="336550" y="1065213"/>
            <a:ext cx="4240213" cy="3179762"/>
          </a:xfrm>
        </p:spPr>
        <p:txBody>
          <a:bodyPr/>
          <a:lstStyle/>
          <a:p>
            <a:r>
              <a:rPr lang="en-US" b="1" dirty="0"/>
              <a:t>Benefits</a:t>
            </a:r>
          </a:p>
          <a:p>
            <a:pPr lvl="1"/>
            <a:r>
              <a:rPr lang="en-US" dirty="0"/>
              <a:t>Beyond the registry no additional Infra</a:t>
            </a:r>
          </a:p>
          <a:p>
            <a:pPr lvl="1"/>
            <a:r>
              <a:rPr lang="en-US" dirty="0"/>
              <a:t>Service can implement unique load balancing strategies</a:t>
            </a:r>
          </a:p>
          <a:p>
            <a:pPr lvl="1"/>
            <a:endParaRPr lang="en-US" dirty="0"/>
          </a:p>
          <a:p>
            <a:r>
              <a:rPr lang="en-US" b="1" dirty="0"/>
              <a:t>Drawbacks</a:t>
            </a:r>
          </a:p>
          <a:p>
            <a:pPr lvl="1"/>
            <a:r>
              <a:rPr lang="en-US" dirty="0"/>
              <a:t>Couples the client to the Service Registry</a:t>
            </a:r>
          </a:p>
          <a:p>
            <a:pPr lvl="1"/>
            <a:r>
              <a:rPr lang="en-US" dirty="0"/>
              <a:t>Intelligent clients need to be implemented for each language</a:t>
            </a:r>
          </a:p>
        </p:txBody>
      </p:sp>
      <p:pic>
        <p:nvPicPr>
          <p:cNvPr id="6" name="Picture Placeholder 5">
            <a:extLst>
              <a:ext uri="{FF2B5EF4-FFF2-40B4-BE49-F238E27FC236}">
                <a16:creationId xmlns:a16="http://schemas.microsoft.com/office/drawing/2014/main" id="{7F342255-0808-9C40-89A2-B3AE872A058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6" r="786"/>
          <a:stretch>
            <a:fillRect/>
          </a:stretch>
        </p:blipFill>
        <p:spPr>
          <a:xfrm>
            <a:off x="4651830" y="1065214"/>
            <a:ext cx="4345123" cy="3492500"/>
          </a:xfrm>
          <a:prstGeom prst="rect">
            <a:avLst/>
          </a:prstGeom>
        </p:spPr>
      </p:pic>
    </p:spTree>
    <p:extLst>
      <p:ext uri="{BB962C8B-B14F-4D97-AF65-F5344CB8AC3E}">
        <p14:creationId xmlns:p14="http://schemas.microsoft.com/office/powerpoint/2010/main" val="494748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Side</a:t>
            </a:r>
          </a:p>
        </p:txBody>
      </p:sp>
      <p:sp>
        <p:nvSpPr>
          <p:cNvPr id="3" name="Content Placeholder 2"/>
          <p:cNvSpPr>
            <a:spLocks noGrp="1"/>
          </p:cNvSpPr>
          <p:nvPr>
            <p:ph type="body" sz="quarter" idx="13"/>
          </p:nvPr>
        </p:nvSpPr>
        <p:spPr/>
        <p:txBody>
          <a:bodyPr/>
          <a:lstStyle/>
          <a:p>
            <a:r>
              <a:rPr lang="en-US" b="1" dirty="0"/>
              <a:t>Benefits</a:t>
            </a:r>
          </a:p>
          <a:p>
            <a:pPr lvl="1"/>
            <a:r>
              <a:rPr lang="en-US" dirty="0"/>
              <a:t>Applications &amp; Clients only need to speak to a HTTP/Thrift/</a:t>
            </a:r>
            <a:r>
              <a:rPr lang="en-US" dirty="0" err="1"/>
              <a:t>gRPC</a:t>
            </a:r>
            <a:r>
              <a:rPr lang="en-US" dirty="0"/>
              <a:t>, etc.</a:t>
            </a:r>
          </a:p>
          <a:p>
            <a:pPr lvl="1"/>
            <a:r>
              <a:rPr lang="en-US" dirty="0"/>
              <a:t>Provided by some platforms such as Kubernetes &amp; DC/OS</a:t>
            </a:r>
          </a:p>
          <a:p>
            <a:pPr lvl="1"/>
            <a:endParaRPr lang="en-US" dirty="0"/>
          </a:p>
          <a:p>
            <a:r>
              <a:rPr lang="en-US" b="1" dirty="0"/>
              <a:t>Drawbacks</a:t>
            </a:r>
          </a:p>
          <a:p>
            <a:pPr lvl="1"/>
            <a:r>
              <a:rPr lang="en-US" dirty="0"/>
              <a:t>Another component that needs to be maintained</a:t>
            </a:r>
          </a:p>
          <a:p>
            <a:pPr lvl="1"/>
            <a:r>
              <a:rPr lang="en-US" dirty="0"/>
              <a:t>Additional network hop is required for each request</a:t>
            </a:r>
          </a:p>
        </p:txBody>
      </p:sp>
      <p:pic>
        <p:nvPicPr>
          <p:cNvPr id="6" name="Picture Placeholder 5">
            <a:extLst>
              <a:ext uri="{FF2B5EF4-FFF2-40B4-BE49-F238E27FC236}">
                <a16:creationId xmlns:a16="http://schemas.microsoft.com/office/drawing/2014/main" id="{2D4BFB59-143B-BD41-8A4F-AE1D2DB8AC0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4651830" y="986014"/>
            <a:ext cx="3911600" cy="3492500"/>
          </a:xfrm>
          <a:prstGeom prst="rect">
            <a:avLst/>
          </a:prstGeom>
        </p:spPr>
      </p:pic>
    </p:spTree>
    <p:extLst>
      <p:ext uri="{BB962C8B-B14F-4D97-AF65-F5344CB8AC3E}">
        <p14:creationId xmlns:p14="http://schemas.microsoft.com/office/powerpoint/2010/main" val="17937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DNS</a:t>
            </a:r>
          </a:p>
        </p:txBody>
      </p:sp>
      <p:sp>
        <p:nvSpPr>
          <p:cNvPr id="3" name="Content Placeholder 2"/>
          <p:cNvSpPr>
            <a:spLocks noGrp="1"/>
          </p:cNvSpPr>
          <p:nvPr>
            <p:ph idx="1"/>
          </p:nvPr>
        </p:nvSpPr>
        <p:spPr/>
        <p:txBody>
          <a:bodyPr/>
          <a:lstStyle/>
          <a:p>
            <a:r>
              <a:rPr lang="en-US" dirty="0"/>
              <a:t>Built in support for Service Discovery in k8s using the DNS Cluster </a:t>
            </a:r>
            <a:r>
              <a:rPr lang="en-US" dirty="0" err="1"/>
              <a:t>Addon</a:t>
            </a:r>
            <a:endParaRPr lang="en-US" dirty="0"/>
          </a:p>
          <a:p>
            <a:pPr lvl="1"/>
            <a:r>
              <a:rPr lang="en-US" dirty="0"/>
              <a:t>This means each service can be accessed via a FQDN like</a:t>
            </a:r>
          </a:p>
          <a:p>
            <a:pPr lvl="2"/>
            <a:r>
              <a:rPr lang="en-US" dirty="0">
                <a:latin typeface="Monaco" charset="0"/>
                <a:ea typeface="Monaco" charset="0"/>
                <a:cs typeface="Monaco" charset="0"/>
              </a:rPr>
              <a:t>[service].[namespace].</a:t>
            </a:r>
            <a:r>
              <a:rPr lang="en-US" dirty="0" err="1">
                <a:latin typeface="Monaco" charset="0"/>
                <a:ea typeface="Monaco" charset="0"/>
                <a:cs typeface="Monaco" charset="0"/>
              </a:rPr>
              <a:t>svc.cluster.local</a:t>
            </a:r>
            <a:endParaRPr lang="en-US" dirty="0">
              <a:latin typeface="Monaco" charset="0"/>
              <a:ea typeface="Monaco" charset="0"/>
              <a:cs typeface="Monaco" charset="0"/>
            </a:endParaRPr>
          </a:p>
          <a:p>
            <a:r>
              <a:rPr lang="en-US" dirty="0"/>
              <a:t>Each node runs the DNS </a:t>
            </a:r>
            <a:r>
              <a:rPr lang="en-US" dirty="0" err="1"/>
              <a:t>addon</a:t>
            </a:r>
            <a:r>
              <a:rPr lang="en-US" dirty="0"/>
              <a:t> and configures the host file dynamically</a:t>
            </a:r>
          </a:p>
        </p:txBody>
      </p:sp>
    </p:spTree>
    <p:extLst>
      <p:ext uri="{BB962C8B-B14F-4D97-AF65-F5344CB8AC3E}">
        <p14:creationId xmlns:p14="http://schemas.microsoft.com/office/powerpoint/2010/main" val="1769449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Service</a:t>
            </a:r>
          </a:p>
        </p:txBody>
      </p:sp>
      <p:sp>
        <p:nvSpPr>
          <p:cNvPr id="3" name="Content Placeholder 2"/>
          <p:cNvSpPr>
            <a:spLocks noGrp="1"/>
          </p:cNvSpPr>
          <p:nvPr>
            <p:ph type="body" sz="quarter" idx="10"/>
          </p:nvPr>
        </p:nvSpPr>
        <p:spPr/>
        <p:txBody>
          <a:bodyPr anchor="t"/>
          <a:lstStyle/>
          <a:p>
            <a:r>
              <a:rPr lang="en-US" dirty="0"/>
              <a:t>You can also do this using Kubernetes Services</a:t>
            </a:r>
          </a:p>
          <a:p>
            <a:r>
              <a:rPr lang="en-US" dirty="0"/>
              <a:t>By referencing a pod in a service you are creating a routable FQDN</a:t>
            </a:r>
          </a:p>
          <a:p>
            <a:pPr lvl="1"/>
            <a:r>
              <a:rPr lang="en-US" dirty="0">
                <a:hlinkClick r:id="rId3"/>
              </a:rPr>
              <a:t>http://products-svc:8080</a:t>
            </a:r>
            <a:endParaRPr lang="en-US" dirty="0"/>
          </a:p>
        </p:txBody>
      </p:sp>
      <p:sp>
        <p:nvSpPr>
          <p:cNvPr id="7" name="Text Placeholder 6">
            <a:extLst>
              <a:ext uri="{FF2B5EF4-FFF2-40B4-BE49-F238E27FC236}">
                <a16:creationId xmlns:a16="http://schemas.microsoft.com/office/drawing/2014/main" id="{4676219F-1687-7941-B271-D14C6A82AD0A}"/>
              </a:ext>
            </a:extLst>
          </p:cNvPr>
          <p:cNvSpPr txBox="1">
            <a:spLocks noGrp="1"/>
          </p:cNvSpPr>
          <p:nvPr>
            <p:ph type="body" sz="quarter" idx="11"/>
          </p:nvPr>
        </p:nvSpPr>
        <p:spPr>
          <a:prstGeom prst="rect">
            <a:avLst/>
          </a:prstGeom>
          <a:noFill/>
        </p:spPr>
        <p:txBody>
          <a:bodyPr wrap="square" rtlCol="0" anchor="ctr">
            <a:spAutoFit/>
          </a:bodyPr>
          <a:lstStyle/>
          <a:p>
            <a:r>
              <a:rPr lang="en-US" sz="1500" dirty="0" err="1">
                <a:latin typeface="Monaco" charset="0"/>
                <a:ea typeface="Monaco" charset="0"/>
                <a:cs typeface="Monaco" charset="0"/>
              </a:rPr>
              <a:t>apiVersion</a:t>
            </a:r>
            <a:r>
              <a:rPr lang="en-US" sz="1500" dirty="0">
                <a:latin typeface="Monaco" charset="0"/>
                <a:ea typeface="Monaco" charset="0"/>
                <a:cs typeface="Monaco" charset="0"/>
              </a:rPr>
              <a:t>: v1 </a:t>
            </a:r>
          </a:p>
          <a:p>
            <a:r>
              <a:rPr lang="en-US" sz="1500" dirty="0">
                <a:latin typeface="Monaco" charset="0"/>
                <a:ea typeface="Monaco" charset="0"/>
                <a:cs typeface="Monaco" charset="0"/>
              </a:rPr>
              <a:t>kind: Service </a:t>
            </a:r>
          </a:p>
          <a:p>
            <a:r>
              <a:rPr lang="en-US" sz="1500" dirty="0">
                <a:latin typeface="Monaco" charset="0"/>
                <a:ea typeface="Monaco" charset="0"/>
                <a:cs typeface="Monaco" charset="0"/>
              </a:rPr>
              <a:t>metadata: </a:t>
            </a:r>
          </a:p>
          <a:p>
            <a:r>
              <a:rPr lang="en-US" sz="1500" dirty="0">
                <a:latin typeface="Monaco" charset="0"/>
                <a:ea typeface="Monaco" charset="0"/>
                <a:cs typeface="Monaco" charset="0"/>
              </a:rPr>
              <a:t>    name: products-svc </a:t>
            </a:r>
          </a:p>
          <a:p>
            <a:r>
              <a:rPr lang="en-US" sz="1500" dirty="0">
                <a:latin typeface="Monaco" charset="0"/>
                <a:ea typeface="Monaco" charset="0"/>
                <a:cs typeface="Monaco" charset="0"/>
              </a:rPr>
              <a:t>spec: </a:t>
            </a:r>
          </a:p>
          <a:p>
            <a:r>
              <a:rPr lang="en-US" sz="1500" dirty="0">
                <a:latin typeface="Monaco" charset="0"/>
                <a:ea typeface="Monaco" charset="0"/>
                <a:cs typeface="Monaco" charset="0"/>
              </a:rPr>
              <a:t>    selector: </a:t>
            </a:r>
          </a:p>
          <a:p>
            <a:r>
              <a:rPr lang="en-US" sz="1500" dirty="0">
                <a:latin typeface="Monaco" charset="0"/>
                <a:ea typeface="Monaco" charset="0"/>
                <a:cs typeface="Monaco" charset="0"/>
              </a:rPr>
              <a:t>        app: products-pod </a:t>
            </a:r>
          </a:p>
          <a:p>
            <a:r>
              <a:rPr lang="en-US" sz="1500" dirty="0">
                <a:latin typeface="Monaco" charset="0"/>
                <a:ea typeface="Monaco" charset="0"/>
                <a:cs typeface="Monaco" charset="0"/>
              </a:rPr>
              <a:t>        ports: </a:t>
            </a:r>
          </a:p>
          <a:p>
            <a:r>
              <a:rPr lang="en-US" sz="1500" dirty="0">
                <a:latin typeface="Monaco" charset="0"/>
                <a:ea typeface="Monaco" charset="0"/>
                <a:cs typeface="Monaco" charset="0"/>
              </a:rPr>
              <a:t>            - port: 8080</a:t>
            </a:r>
          </a:p>
        </p:txBody>
      </p:sp>
    </p:spTree>
    <p:extLst>
      <p:ext uri="{BB962C8B-B14F-4D97-AF65-F5344CB8AC3E}">
        <p14:creationId xmlns:p14="http://schemas.microsoft.com/office/powerpoint/2010/main" val="1017214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Mechanisms | Consul</a:t>
            </a:r>
          </a:p>
        </p:txBody>
      </p:sp>
      <p:sp>
        <p:nvSpPr>
          <p:cNvPr id="3" name="Content Placeholder 2"/>
          <p:cNvSpPr>
            <a:spLocks noGrp="1"/>
          </p:cNvSpPr>
          <p:nvPr>
            <p:ph idx="1"/>
          </p:nvPr>
        </p:nvSpPr>
        <p:spPr>
          <a:xfrm>
            <a:off x="628650" y="1426369"/>
            <a:ext cx="4530437" cy="2612231"/>
          </a:xfrm>
        </p:spPr>
        <p:txBody>
          <a:bodyPr anchor="t"/>
          <a:lstStyle/>
          <a:p>
            <a:r>
              <a:rPr lang="en-US" dirty="0"/>
              <a:t>External tool, needs to be deployed into the K8s infra</a:t>
            </a:r>
          </a:p>
          <a:p>
            <a:r>
              <a:rPr lang="en-US" dirty="0"/>
              <a:t>Use gossip protocol to track what is going on in a cluster</a:t>
            </a:r>
          </a:p>
          <a:p>
            <a:r>
              <a:rPr lang="en-US" dirty="0"/>
              <a:t>Rich health checking beyond native k8s (Nagios-style plugins)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325" y="1268016"/>
            <a:ext cx="3333750" cy="2500313"/>
          </a:xfrm>
          <a:prstGeom prst="rect">
            <a:avLst/>
          </a:prstGeom>
        </p:spPr>
      </p:pic>
    </p:spTree>
    <p:extLst>
      <p:ext uri="{BB962C8B-B14F-4D97-AF65-F5344CB8AC3E}">
        <p14:creationId xmlns:p14="http://schemas.microsoft.com/office/powerpoint/2010/main" val="2163795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Mesh</a:t>
            </a:r>
          </a:p>
        </p:txBody>
      </p:sp>
    </p:spTree>
    <p:extLst>
      <p:ext uri="{BB962C8B-B14F-4D97-AF65-F5344CB8AC3E}">
        <p14:creationId xmlns:p14="http://schemas.microsoft.com/office/powerpoint/2010/main" val="1937871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2894"/>
            <a:ext cx="7886700" cy="994172"/>
          </a:xfrm>
        </p:spPr>
        <p:txBody>
          <a:bodyPr/>
          <a:lstStyle/>
          <a:p>
            <a:r>
              <a:rPr lang="en-US" b="1" dirty="0"/>
              <a:t>Service Mesh</a:t>
            </a:r>
          </a:p>
        </p:txBody>
      </p:sp>
      <p:sp>
        <p:nvSpPr>
          <p:cNvPr id="3" name="Content Placeholder 2"/>
          <p:cNvSpPr>
            <a:spLocks noGrp="1"/>
          </p:cNvSpPr>
          <p:nvPr>
            <p:ph idx="1"/>
          </p:nvPr>
        </p:nvSpPr>
        <p:spPr>
          <a:xfrm>
            <a:off x="628650" y="1206044"/>
            <a:ext cx="4895850" cy="3589854"/>
          </a:xfrm>
        </p:spPr>
        <p:txBody>
          <a:bodyPr/>
          <a:lstStyle/>
          <a:p>
            <a:r>
              <a:rPr lang="en-US" dirty="0"/>
              <a:t>“dedicated infrastructure layer for making service-to-service communication safe, fast, and reliable.” </a:t>
            </a:r>
          </a:p>
          <a:p>
            <a:r>
              <a:rPr lang="en-US" dirty="0"/>
              <a:t>	</a:t>
            </a:r>
            <a:r>
              <a:rPr lang="mr-IN" dirty="0"/>
              <a:t>–</a:t>
            </a:r>
            <a:r>
              <a:rPr lang="en-US" dirty="0"/>
              <a:t> William Morgan from Buoyant</a:t>
            </a:r>
          </a:p>
          <a:p>
            <a:r>
              <a:rPr lang="en-US" dirty="0"/>
              <a:t>Separates the connection management (load balancing), request retries/timeouts, circuit breaking, routing rules.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647825"/>
            <a:ext cx="2867025" cy="1724025"/>
          </a:xfrm>
          <a:prstGeom prst="rect">
            <a:avLst/>
          </a:prstGeom>
        </p:spPr>
      </p:pic>
    </p:spTree>
    <p:extLst>
      <p:ext uri="{BB962C8B-B14F-4D97-AF65-F5344CB8AC3E}">
        <p14:creationId xmlns:p14="http://schemas.microsoft.com/office/powerpoint/2010/main" val="3361278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linkerd</a:t>
            </a:r>
            <a:endParaRPr lang="en-US" b="1" dirty="0"/>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Runs as a standalone or sidecar proxy</a:t>
            </a:r>
          </a:p>
          <a:p>
            <a:r>
              <a:rPr lang="en-US" dirty="0"/>
              <a:t>Expects the Layer 3/4 Networking to be in a healthy state</a:t>
            </a:r>
          </a:p>
          <a:p>
            <a:r>
              <a:rPr lang="en-US" dirty="0"/>
              <a:t>Route your network traffic HTTP/Thrift/</a:t>
            </a:r>
            <a:r>
              <a:rPr lang="en-US" dirty="0" err="1"/>
              <a:t>gRPC</a:t>
            </a:r>
            <a:r>
              <a:rPr lang="en-US" dirty="0"/>
              <a:t> calls through the proxy</a:t>
            </a:r>
          </a:p>
          <a:p>
            <a:r>
              <a:rPr lang="en-US" dirty="0"/>
              <a:t>Adds retries mechanisms, load balancing, circuit breaking, and dynamic routing rules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921669"/>
            <a:ext cx="3143250" cy="1290863"/>
          </a:xfrm>
          <a:prstGeom prst="rect">
            <a:avLst/>
          </a:prstGeom>
        </p:spPr>
      </p:pic>
    </p:spTree>
    <p:extLst>
      <p:ext uri="{BB962C8B-B14F-4D97-AF65-F5344CB8AC3E}">
        <p14:creationId xmlns:p14="http://schemas.microsoft.com/office/powerpoint/2010/main" val="2324307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Istio</a:t>
            </a:r>
            <a:r>
              <a:rPr lang="en-US" b="1" dirty="0"/>
              <a:t> &amp; Envoy</a:t>
            </a:r>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Highly portable service mesh</a:t>
            </a:r>
          </a:p>
          <a:p>
            <a:r>
              <a:rPr lang="en-US" dirty="0"/>
              <a:t>Built using exchangeable components like envoy, pilot, mixer</a:t>
            </a:r>
          </a:p>
          <a:p>
            <a:pPr lvl="1"/>
            <a:r>
              <a:rPr lang="en-US" dirty="0"/>
              <a:t>Envoy (from </a:t>
            </a:r>
            <a:r>
              <a:rPr lang="en-US" dirty="0" err="1"/>
              <a:t>lyft</a:t>
            </a:r>
            <a:r>
              <a:rPr lang="en-US" dirty="0"/>
              <a:t>) - L7 proxy</a:t>
            </a:r>
          </a:p>
          <a:p>
            <a:pPr lvl="1"/>
            <a:r>
              <a:rPr lang="en-US" dirty="0"/>
              <a:t>Pilot </a:t>
            </a:r>
            <a:r>
              <a:rPr lang="mr-IN" dirty="0"/>
              <a:t>–</a:t>
            </a:r>
            <a:r>
              <a:rPr lang="en-US" dirty="0"/>
              <a:t> Manages the lifecycle of the Envoy Instances </a:t>
            </a:r>
          </a:p>
          <a:p>
            <a:pPr lvl="1"/>
            <a:r>
              <a:rPr lang="en-US" dirty="0"/>
              <a:t>Mixer - Abstraction layer for the state of the service below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76" y="1971675"/>
            <a:ext cx="882302" cy="1314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0925" y="2100263"/>
            <a:ext cx="1413871" cy="1057275"/>
          </a:xfrm>
          <a:prstGeom prst="rect">
            <a:avLst/>
          </a:prstGeom>
        </p:spPr>
      </p:pic>
      <p:sp>
        <p:nvSpPr>
          <p:cNvPr id="8" name="TextBox 7"/>
          <p:cNvSpPr txBox="1"/>
          <p:nvPr/>
        </p:nvSpPr>
        <p:spPr>
          <a:xfrm>
            <a:off x="6819900" y="2438400"/>
            <a:ext cx="333375" cy="553998"/>
          </a:xfrm>
          <a:prstGeom prst="rect">
            <a:avLst/>
          </a:prstGeom>
          <a:noFill/>
        </p:spPr>
        <p:txBody>
          <a:bodyPr wrap="square" rtlCol="0">
            <a:spAutoFit/>
          </a:bodyPr>
          <a:lstStyle/>
          <a:p>
            <a:r>
              <a:rPr lang="en-US" sz="3000"/>
              <a:t>+</a:t>
            </a:r>
            <a:endParaRPr lang="en-US" sz="3000" dirty="0"/>
          </a:p>
        </p:txBody>
      </p:sp>
    </p:spTree>
    <p:extLst>
      <p:ext uri="{BB962C8B-B14F-4D97-AF65-F5344CB8AC3E}">
        <p14:creationId xmlns:p14="http://schemas.microsoft.com/office/powerpoint/2010/main" val="760742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F04355-15A7-A94F-9039-0E21BD0ED028}"/>
              </a:ext>
            </a:extLst>
          </p:cNvPr>
          <p:cNvSpPr>
            <a:spLocks noGrp="1"/>
          </p:cNvSpPr>
          <p:nvPr>
            <p:ph type="title"/>
          </p:nvPr>
        </p:nvSpPr>
        <p:spPr/>
        <p:txBody>
          <a:bodyPr/>
          <a:lstStyle/>
          <a:p>
            <a:r>
              <a:rPr lang="en-US" dirty="0"/>
              <a:t>Thank You</a:t>
            </a:r>
          </a:p>
        </p:txBody>
      </p:sp>
      <p:sp>
        <p:nvSpPr>
          <p:cNvPr id="8" name="Text Placeholder 7">
            <a:extLst>
              <a:ext uri="{FF2B5EF4-FFF2-40B4-BE49-F238E27FC236}">
                <a16:creationId xmlns:a16="http://schemas.microsoft.com/office/drawing/2014/main" id="{F6A2E4CA-CAFF-1E4B-B567-D03EE1ECB2D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612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a16="http://schemas.microsoft.com/office/drawing/2014/main"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a16="http://schemas.microsoft.com/office/drawing/2014/main"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a16="http://schemas.microsoft.com/office/drawing/2014/main"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a16="http://schemas.microsoft.com/office/drawing/2014/main"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5793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a16="http://schemas.microsoft.com/office/drawing/2014/main"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a16="http://schemas.microsoft.com/office/drawing/2014/main"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a16="http://schemas.microsoft.com/office/drawing/2014/main"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a16="http://schemas.microsoft.com/office/drawing/2014/main"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a16="http://schemas.microsoft.com/office/drawing/2014/main"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a16="http://schemas.microsoft.com/office/drawing/2014/main"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a16="http://schemas.microsoft.com/office/drawing/2014/main"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a16="http://schemas.microsoft.com/office/drawing/2014/main"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a16="http://schemas.microsoft.com/office/drawing/2014/main"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a16="http://schemas.microsoft.com/office/drawing/2014/main"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a16="http://schemas.microsoft.com/office/drawing/2014/main"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xmlns=""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xmlns=""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a16="http://schemas.microsoft.com/office/drawing/2014/main"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a16="http://schemas.microsoft.com/office/drawing/2014/main"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a16="http://schemas.microsoft.com/office/drawing/2014/main"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a16="http://schemas.microsoft.com/office/drawing/2014/main"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a16="http://schemas.microsoft.com/office/drawing/2014/main"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28220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a16="http://schemas.microsoft.com/office/drawing/2014/main"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a16="http://schemas.microsoft.com/office/drawing/2014/main"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a16="http://schemas.microsoft.com/office/drawing/2014/main"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a16="http://schemas.microsoft.com/office/drawing/2014/main"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a16="http://schemas.microsoft.com/office/drawing/2014/main"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a16="http://schemas.microsoft.com/office/drawing/2014/main"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a16="http://schemas.microsoft.com/office/drawing/2014/main"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a16="http://schemas.microsoft.com/office/drawing/2014/main"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a16="http://schemas.microsoft.com/office/drawing/2014/main"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setup—choices</a:t>
            </a:r>
            <a:endParaRPr lang="en" dirty="0">
              <a:gradFill>
                <a:gsLst>
                  <a:gs pos="70787">
                    <a:schemeClr val="tx1"/>
                  </a:gs>
                  <a:gs pos="45506">
                    <a:schemeClr val="tx1"/>
                  </a:gs>
                </a:gsLst>
                <a:lin ang="5400000" scaled="1"/>
              </a:gradFill>
            </a:endParaRPr>
          </a:p>
        </p:txBody>
      </p:sp>
      <p:sp>
        <p:nvSpPr>
          <p:cNvPr id="76" name="Shape 76"/>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Install, operate, upgrade, delete a Kubernetes cluster</a:t>
            </a:r>
          </a:p>
        </p:txBody>
      </p:sp>
      <p:pic>
        <p:nvPicPr>
          <p:cNvPr id="4" name="Picture 3"/>
          <p:cNvPicPr>
            <a:picLocks noChangeAspect="1"/>
          </p:cNvPicPr>
          <p:nvPr/>
        </p:nvPicPr>
        <p:blipFill>
          <a:blip r:embed="rId3"/>
          <a:stretch>
            <a:fillRect/>
          </a:stretch>
        </p:blipFill>
        <p:spPr>
          <a:xfrm>
            <a:off x="3834701" y="2537355"/>
            <a:ext cx="288963" cy="308991"/>
          </a:xfrm>
          <a:prstGeom prst="rect">
            <a:avLst/>
          </a:prstGeom>
        </p:spPr>
      </p:pic>
      <p:cxnSp>
        <p:nvCxnSpPr>
          <p:cNvPr id="5" name="Straight Connector 4">
            <a:extLst>
              <a:ext uri="{FF2B5EF4-FFF2-40B4-BE49-F238E27FC236}">
                <a16:creationId xmlns:a16="http://schemas.microsoft.com/office/drawing/2014/main" id="{9E05889F-81B3-4EDA-A160-C8FB88F0ACE6}"/>
              </a:ext>
            </a:extLst>
          </p:cNvPr>
          <p:cNvCxnSpPr/>
          <p:nvPr/>
        </p:nvCxnSpPr>
        <p:spPr>
          <a:xfrm>
            <a:off x="457200" y="131454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id="{35E69F0A-7AC2-4D2B-B01C-46000A40AC05}"/>
              </a:ext>
            </a:extLst>
          </p:cNvPr>
          <p:cNvSpPr txBox="1">
            <a:spLocks/>
          </p:cNvSpPr>
          <p:nvPr/>
        </p:nvSpPr>
        <p:spPr>
          <a:xfrm>
            <a:off x="356615" y="1373889"/>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a16="http://schemas.microsoft.com/office/drawing/2014/main" id="{4D9FBD7A-5931-4630-8543-CA2F666D3E43}"/>
              </a:ext>
            </a:extLst>
          </p:cNvPr>
          <p:cNvSpPr txBox="1">
            <a:spLocks/>
          </p:cNvSpPr>
          <p:nvPr/>
        </p:nvSpPr>
        <p:spPr>
          <a:xfrm>
            <a:off x="356615" y="2360202"/>
            <a:ext cx="8449055" cy="923330"/>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Enterprise</a:t>
            </a:r>
            <a:endParaRPr lang="en-US" sz="16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Elastic Container Service for Kubernetes (EKS)</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a16="http://schemas.microsoft.com/office/drawing/2014/main" id="{9A34B634-779B-453C-9433-D87736875B01}"/>
              </a:ext>
            </a:extLst>
          </p:cNvPr>
          <p:cNvSpPr txBox="1">
            <a:spLocks/>
          </p:cNvSpPr>
          <p:nvPr/>
        </p:nvSpPr>
        <p:spPr>
          <a:xfrm>
            <a:off x="356615" y="1769583"/>
            <a:ext cx="8449055" cy="53347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Community</a:t>
            </a:r>
            <a:r>
              <a:rPr lang="en-US" sz="1600" dirty="0">
                <a:gradFill>
                  <a:gsLst>
                    <a:gs pos="70787">
                      <a:schemeClr val="tx1"/>
                    </a:gs>
                    <a:gs pos="45506">
                      <a:schemeClr val="tx1"/>
                    </a:gs>
                  </a:gsLst>
                  <a:lin ang="5400000" scaled="1"/>
                </a:gradFill>
              </a:rPr>
              <a:t>—</a:t>
            </a:r>
            <a:r>
              <a:rPr lang="en" sz="1600" dirty="0">
                <a:gradFill>
                  <a:gsLst>
                    <a:gs pos="70787">
                      <a:schemeClr val="tx1"/>
                    </a:gs>
                    <a:gs pos="45506">
                      <a:schemeClr val="tx1"/>
                    </a:gs>
                  </a:gsLst>
                  <a:lin ang="5400000" scaled="1"/>
                </a:gradFill>
              </a:rPr>
              <a:t>Kops</a:t>
            </a:r>
            <a:endParaRPr lang="en-US" sz="16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10" name="Shape 76">
            <a:extLst>
              <a:ext uri="{FF2B5EF4-FFF2-40B4-BE49-F238E27FC236}">
                <a16:creationId xmlns:a16="http://schemas.microsoft.com/office/drawing/2014/main" id="{F95257D6-A5B3-4902-A5E9-96DCE766BE18}"/>
              </a:ext>
            </a:extLst>
          </p:cNvPr>
          <p:cNvSpPr txBox="1">
            <a:spLocks/>
          </p:cNvSpPr>
          <p:nvPr/>
        </p:nvSpPr>
        <p:spPr>
          <a:xfrm>
            <a:off x="356615" y="3340671"/>
            <a:ext cx="8449055" cy="72840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a16="http://schemas.microsoft.com/office/drawing/2014/main" id="{BA0A0AC4-77E1-4055-AD87-B62EDFB3DF70}"/>
              </a:ext>
            </a:extLst>
          </p:cNvPr>
          <p:cNvCxnSpPr/>
          <p:nvPr/>
        </p:nvCxnSpPr>
        <p:spPr>
          <a:xfrm>
            <a:off x="457200" y="171023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9F6CE9-1AE6-47C9-8640-3F721B869BAE}"/>
              </a:ext>
            </a:extLst>
          </p:cNvPr>
          <p:cNvCxnSpPr/>
          <p:nvPr/>
        </p:nvCxnSpPr>
        <p:spPr>
          <a:xfrm>
            <a:off x="457200" y="230085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862232A-9442-40CA-8F3D-79E279D4F8B4}"/>
              </a:ext>
            </a:extLst>
          </p:cNvPr>
          <p:cNvCxnSpPr/>
          <p:nvPr/>
        </p:nvCxnSpPr>
        <p:spPr>
          <a:xfrm>
            <a:off x="457200" y="328132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id="{F95257D6-A5B3-4902-A5E9-96DCE766BE18}"/>
              </a:ext>
            </a:extLst>
          </p:cNvPr>
          <p:cNvSpPr txBox="1">
            <a:spLocks/>
          </p:cNvSpPr>
          <p:nvPr/>
        </p:nvSpPr>
        <p:spPr>
          <a:xfrm>
            <a:off x="329139" y="4126215"/>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1600" dirty="0">
                <a:gradFill>
                  <a:gsLst>
                    <a:gs pos="70787">
                      <a:schemeClr val="tx1"/>
                    </a:gs>
                    <a:gs pos="45506">
                      <a:schemeClr val="tx1"/>
                    </a:gs>
                  </a:gsLst>
                  <a:lin ang="5400000" scaled="1"/>
                </a:gradFill>
              </a:rPr>
              <a:t>AWS Partners: Docker, </a:t>
            </a:r>
            <a:r>
              <a:rPr lang="en-US" sz="1600" dirty="0" err="1">
                <a:gradFill>
                  <a:gsLst>
                    <a:gs pos="70787">
                      <a:schemeClr val="tx1"/>
                    </a:gs>
                    <a:gs pos="45506">
                      <a:schemeClr val="tx1"/>
                    </a:gs>
                  </a:gsLst>
                  <a:lin ang="5400000" scaled="1"/>
                </a:gradFill>
              </a:rPr>
              <a:t>Heptio</a:t>
            </a:r>
            <a:r>
              <a:rPr lang="en-US" sz="1600" dirty="0">
                <a:gradFill>
                  <a:gsLst>
                    <a:gs pos="70787">
                      <a:schemeClr val="tx1"/>
                    </a:gs>
                    <a:gs pos="45506">
                      <a:schemeClr val="tx1"/>
                    </a:gs>
                  </a:gsLst>
                  <a:lin ang="5400000" scaled="1"/>
                </a:gradFill>
              </a:rPr>
              <a:t>, Mesosphere</a:t>
            </a:r>
            <a:endParaRPr lang="en" sz="1600" dirty="0">
              <a:gradFill>
                <a:gsLst>
                  <a:gs pos="70787">
                    <a:schemeClr val="tx1"/>
                  </a:gs>
                  <a:gs pos="45506">
                    <a:schemeClr val="tx1"/>
                  </a:gs>
                </a:gsLst>
                <a:lin ang="5400000" scaled="1"/>
              </a:gradFill>
            </a:endParaRPr>
          </a:p>
        </p:txBody>
      </p:sp>
      <p:cxnSp>
        <p:nvCxnSpPr>
          <p:cNvPr id="17" name="Straight Connector 16">
            <a:extLst>
              <a:ext uri="{FF2B5EF4-FFF2-40B4-BE49-F238E27FC236}">
                <a16:creationId xmlns:a16="http://schemas.microsoft.com/office/drawing/2014/main" id="{D862232A-9442-40CA-8F3D-79E279D4F8B4}"/>
              </a:ext>
            </a:extLst>
          </p:cNvPr>
          <p:cNvCxnSpPr/>
          <p:nvPr/>
        </p:nvCxnSpPr>
        <p:spPr>
          <a:xfrm>
            <a:off x="457155" y="406686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93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build="allAtOnce"/>
      <p:bldP spid="8" grpId="0" build="allAtOnce"/>
      <p:bldP spid="10"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idx="1"/>
          </p:nvPr>
        </p:nvSpPr>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a16="http://schemas.microsoft.com/office/drawing/2014/main"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a16="http://schemas.microsoft.com/office/drawing/2014/main"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3350</TotalTime>
  <Words>3319</Words>
  <Application>Microsoft Macintosh PowerPoint</Application>
  <PresentationFormat>On-screen Show (16:9)</PresentationFormat>
  <Paragraphs>499</Paragraphs>
  <Slides>49</Slides>
  <Notes>33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Amazon Ember</vt:lpstr>
      <vt:lpstr>Amazon Ember Light</vt:lpstr>
      <vt:lpstr>Amazon Ember Regular</vt:lpstr>
      <vt:lpstr>Arial</vt:lpstr>
      <vt:lpstr>Calibri</vt:lpstr>
      <vt:lpstr>Consolas</vt:lpstr>
      <vt:lpstr>Courier New</vt:lpstr>
      <vt:lpstr>Helvetica</vt:lpstr>
      <vt:lpstr>Helvetica Neue</vt:lpstr>
      <vt:lpstr>Lucida Console</vt:lpstr>
      <vt:lpstr>Mangal</vt:lpstr>
      <vt:lpstr>Monaco</vt:lpstr>
      <vt:lpstr>Times New Roman</vt:lpstr>
      <vt:lpstr>Verdana</vt:lpstr>
      <vt:lpstr>Wingdings</vt:lpstr>
      <vt:lpstr>DeckTemplate-AWS</vt:lpstr>
      <vt:lpstr>PowerPoint Presentation</vt:lpstr>
      <vt:lpstr>Agenda</vt:lpstr>
      <vt:lpstr>Lab Instractor</vt:lpstr>
      <vt:lpstr>What is Kubernetes?</vt:lpstr>
      <vt:lpstr>Declarative primitives</vt:lpstr>
      <vt:lpstr>Kubernetes concepts</vt:lpstr>
      <vt:lpstr>Kubernetes concepts</vt:lpstr>
      <vt:lpstr>Kubernetes cluster setup—choices</vt:lpstr>
      <vt:lpstr>Manage a Kubernetes cluster: Kops</vt:lpstr>
      <vt:lpstr>Elastic Container Service for Kubernetes</vt:lpstr>
      <vt:lpstr>Cluster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Minikube</vt:lpstr>
      <vt:lpstr>Kubernetes on AWS – Getting Started</vt:lpstr>
      <vt:lpstr>Kubernetes on AWS – Workshop</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lpstr>Service Discovery</vt:lpstr>
      <vt:lpstr>Service Discovery</vt:lpstr>
      <vt:lpstr>Client Side</vt:lpstr>
      <vt:lpstr>Server Side</vt:lpstr>
      <vt:lpstr>Service Discovery | DNS</vt:lpstr>
      <vt:lpstr>Service Discovery | Service</vt:lpstr>
      <vt:lpstr>Service Discovery Mechanisms | Consul</vt:lpstr>
      <vt:lpstr>Service Mesh</vt:lpstr>
      <vt:lpstr>Service Mesh</vt:lpstr>
      <vt:lpstr>Service Mesh | linkerd</vt:lpstr>
      <vt:lpstr>Service Mesh | Istio &amp; Envoy</vt:lpstr>
      <vt:lpstr>Thank You</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38</cp:revision>
  <dcterms:created xsi:type="dcterms:W3CDTF">2016-06-17T18:22:10Z</dcterms:created>
  <dcterms:modified xsi:type="dcterms:W3CDTF">2018-08-13T00:11:27Z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